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0" r:id="rId2"/>
    <p:sldId id="256" r:id="rId3"/>
    <p:sldId id="257" r:id="rId4"/>
    <p:sldId id="258" r:id="rId5"/>
    <p:sldId id="259" r:id="rId6"/>
    <p:sldId id="261"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9" r:id="rId23"/>
    <p:sldId id="276" r:id="rId24"/>
    <p:sldId id="277" r:id="rId25"/>
    <p:sldId id="278" r:id="rId26"/>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5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234" y="-96"/>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A8E4C8-5494-4F72-B10A-F2974781DC12}" type="datetimeFigureOut">
              <a:rPr lang="en-US" smtClean="0"/>
              <a:t>11/29/2015</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EC825-63CF-4C35-8A04-7AA6786DBF7C}" type="slidenum">
              <a:rPr lang="en-US" smtClean="0"/>
              <a:t>‹#›</a:t>
            </a:fld>
            <a:endParaRPr lang="en-US"/>
          </a:p>
        </p:txBody>
      </p:sp>
    </p:spTree>
    <p:extLst>
      <p:ext uri="{BB962C8B-B14F-4D97-AF65-F5344CB8AC3E}">
        <p14:creationId xmlns:p14="http://schemas.microsoft.com/office/powerpoint/2010/main" val="401278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Please follow the instructions here.</a:t>
            </a:r>
            <a:endParaRPr lang="en-US" dirty="0"/>
          </a:p>
        </p:txBody>
      </p:sp>
      <p:sp>
        <p:nvSpPr>
          <p:cNvPr id="4" name="Slide Number Placeholder 3"/>
          <p:cNvSpPr>
            <a:spLocks noGrp="1"/>
          </p:cNvSpPr>
          <p:nvPr>
            <p:ph type="sldNum" sz="quarter" idx="10"/>
          </p:nvPr>
        </p:nvSpPr>
        <p:spPr/>
        <p:txBody>
          <a:bodyPr/>
          <a:lstStyle/>
          <a:p>
            <a:fld id="{7E2640A8-556E-4EBF-A602-B4518828F7A5}" type="slidenum">
              <a:rPr lang="en-US" smtClean="0"/>
              <a:t>1</a:t>
            </a:fld>
            <a:endParaRPr lang="en-US"/>
          </a:p>
        </p:txBody>
      </p:sp>
    </p:spTree>
    <p:extLst>
      <p:ext uri="{BB962C8B-B14F-4D97-AF65-F5344CB8AC3E}">
        <p14:creationId xmlns:p14="http://schemas.microsoft.com/office/powerpoint/2010/main" val="122523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20</a:t>
            </a:fld>
            <a:endParaRPr lang="en-US"/>
          </a:p>
        </p:txBody>
      </p:sp>
    </p:spTree>
    <p:extLst>
      <p:ext uri="{BB962C8B-B14F-4D97-AF65-F5344CB8AC3E}">
        <p14:creationId xmlns:p14="http://schemas.microsoft.com/office/powerpoint/2010/main" val="2043095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21</a:t>
            </a:fld>
            <a:endParaRPr lang="en-US"/>
          </a:p>
        </p:txBody>
      </p:sp>
    </p:spTree>
    <p:extLst>
      <p:ext uri="{BB962C8B-B14F-4D97-AF65-F5344CB8AC3E}">
        <p14:creationId xmlns:p14="http://schemas.microsoft.com/office/powerpoint/2010/main" val="110638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Go according to animation.</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22</a:t>
            </a:fld>
            <a:endParaRPr lang="en-US"/>
          </a:p>
        </p:txBody>
      </p:sp>
    </p:spTree>
    <p:extLst>
      <p:ext uri="{BB962C8B-B14F-4D97-AF65-F5344CB8AC3E}">
        <p14:creationId xmlns:p14="http://schemas.microsoft.com/office/powerpoint/2010/main" val="2800482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23</a:t>
            </a:fld>
            <a:endParaRPr lang="en-US"/>
          </a:p>
        </p:txBody>
      </p:sp>
    </p:spTree>
    <p:extLst>
      <p:ext uri="{BB962C8B-B14F-4D97-AF65-F5344CB8AC3E}">
        <p14:creationId xmlns:p14="http://schemas.microsoft.com/office/powerpoint/2010/main" val="83543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24</a:t>
            </a:fld>
            <a:endParaRPr lang="en-US"/>
          </a:p>
        </p:txBody>
      </p:sp>
    </p:spTree>
    <p:extLst>
      <p:ext uri="{BB962C8B-B14F-4D97-AF65-F5344CB8AC3E}">
        <p14:creationId xmlns:p14="http://schemas.microsoft.com/office/powerpoint/2010/main" val="223327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25</a:t>
            </a:fld>
            <a:endParaRPr lang="en-US"/>
          </a:p>
        </p:txBody>
      </p:sp>
    </p:spTree>
    <p:extLst>
      <p:ext uri="{BB962C8B-B14F-4D97-AF65-F5344CB8AC3E}">
        <p14:creationId xmlns:p14="http://schemas.microsoft.com/office/powerpoint/2010/main" val="386983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above target will be achieved from this lesson.</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6</a:t>
            </a:fld>
            <a:endParaRPr lang="en-US"/>
          </a:p>
        </p:txBody>
      </p:sp>
    </p:spTree>
    <p:extLst>
      <p:ext uri="{BB962C8B-B14F-4D97-AF65-F5344CB8AC3E}">
        <p14:creationId xmlns:p14="http://schemas.microsoft.com/office/powerpoint/2010/main" val="142928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a:t>
            </a:r>
            <a:r>
              <a:rPr lang="en-US" baseline="0" dirty="0" smtClean="0"/>
              <a:t> person seen in the picture is Robert Clive, the commander of British.</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13</a:t>
            </a:fld>
            <a:endParaRPr lang="en-US"/>
          </a:p>
        </p:txBody>
      </p:sp>
    </p:spTree>
    <p:extLst>
      <p:ext uri="{BB962C8B-B14F-4D97-AF65-F5344CB8AC3E}">
        <p14:creationId xmlns:p14="http://schemas.microsoft.com/office/powerpoint/2010/main" val="2910340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Go according</a:t>
            </a:r>
            <a:r>
              <a:rPr lang="en-US" baseline="0" dirty="0" smtClean="0"/>
              <a:t> to animation.</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14</a:t>
            </a:fld>
            <a:endParaRPr lang="en-US"/>
          </a:p>
        </p:txBody>
      </p:sp>
    </p:spTree>
    <p:extLst>
      <p:ext uri="{BB962C8B-B14F-4D97-AF65-F5344CB8AC3E}">
        <p14:creationId xmlns:p14="http://schemas.microsoft.com/office/powerpoint/2010/main" val="1762515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15</a:t>
            </a:fld>
            <a:endParaRPr lang="en-US"/>
          </a:p>
        </p:txBody>
      </p:sp>
    </p:spTree>
    <p:extLst>
      <p:ext uri="{BB962C8B-B14F-4D97-AF65-F5344CB8AC3E}">
        <p14:creationId xmlns:p14="http://schemas.microsoft.com/office/powerpoint/2010/main" val="913715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16</a:t>
            </a:fld>
            <a:endParaRPr lang="en-US"/>
          </a:p>
        </p:txBody>
      </p:sp>
    </p:spTree>
    <p:extLst>
      <p:ext uri="{BB962C8B-B14F-4D97-AF65-F5344CB8AC3E}">
        <p14:creationId xmlns:p14="http://schemas.microsoft.com/office/powerpoint/2010/main" val="112987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a:t>
            </a:r>
            <a:r>
              <a:rPr lang="en-US" dirty="0" err="1" smtClean="0"/>
              <a:t>Batali</a:t>
            </a:r>
            <a:r>
              <a:rPr lang="en-US" dirty="0" smtClean="0"/>
              <a:t> hill is the highest hill in Chittagong city, The Kanchenjunga</a:t>
            </a:r>
            <a:r>
              <a:rPr lang="en-US" baseline="0" dirty="0" smtClean="0"/>
              <a:t> is the third highest mountain in the world in India near Darjeeling.</a:t>
            </a:r>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17</a:t>
            </a:fld>
            <a:endParaRPr lang="en-US"/>
          </a:p>
        </p:txBody>
      </p:sp>
    </p:spTree>
    <p:extLst>
      <p:ext uri="{BB962C8B-B14F-4D97-AF65-F5344CB8AC3E}">
        <p14:creationId xmlns:p14="http://schemas.microsoft.com/office/powerpoint/2010/main" val="76072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18</a:t>
            </a:fld>
            <a:endParaRPr lang="en-US"/>
          </a:p>
        </p:txBody>
      </p:sp>
    </p:spTree>
    <p:extLst>
      <p:ext uri="{BB962C8B-B14F-4D97-AF65-F5344CB8AC3E}">
        <p14:creationId xmlns:p14="http://schemas.microsoft.com/office/powerpoint/2010/main" val="1085232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Go according</a:t>
            </a:r>
            <a:r>
              <a:rPr lang="en-US" baseline="0" dirty="0" smtClean="0"/>
              <a:t> to animation.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C59EC825-63CF-4C35-8A04-7AA6786DBF7C}" type="slidenum">
              <a:rPr lang="en-US" smtClean="0"/>
              <a:t>19</a:t>
            </a:fld>
            <a:endParaRPr lang="en-US"/>
          </a:p>
        </p:txBody>
      </p:sp>
    </p:spTree>
    <p:extLst>
      <p:ext uri="{BB962C8B-B14F-4D97-AF65-F5344CB8AC3E}">
        <p14:creationId xmlns:p14="http://schemas.microsoft.com/office/powerpoint/2010/main" val="154363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8EA3EB-BADC-4DE0-B157-EA14D513191D}"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3858158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8EA3EB-BADC-4DE0-B157-EA14D513191D}"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1125957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0" y="311257"/>
            <a:ext cx="308610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11257"/>
            <a:ext cx="902970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8EA3EB-BADC-4DE0-B157-EA14D513191D}"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428726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8EA3EB-BADC-4DE0-B157-EA14D513191D}"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173887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87"/>
            <a:ext cx="11658600" cy="154368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8EA3EB-BADC-4DE0-B157-EA14D513191D}"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188682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13560"/>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972300" y="1813560"/>
            <a:ext cx="6057900" cy="5129425"/>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8EA3EB-BADC-4DE0-B157-EA14D513191D}"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408440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39795"/>
            <a:ext cx="6062663"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8EA3EB-BADC-4DE0-B157-EA14D513191D}" type="datetimeFigureOut">
              <a:rPr lang="en-US" smtClean="0"/>
              <a:t>11/29/2015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4150026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8EA3EB-BADC-4DE0-B157-EA14D513191D}" type="datetimeFigureOut">
              <a:rPr lang="en-US" smtClean="0"/>
              <a:t>11/29/2015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34000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8EA3EB-BADC-4DE0-B157-EA14D513191D}" type="datetimeFigureOut">
              <a:rPr lang="en-US" smtClean="0"/>
              <a:t>11/29/2015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35142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9457"/>
            <a:ext cx="4512470" cy="131699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9457"/>
            <a:ext cx="7667625"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26447"/>
            <a:ext cx="4512470" cy="5316538"/>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8EA3EB-BADC-4DE0-B157-EA14D513191D}"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408451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8EA3EB-BADC-4DE0-B157-EA14D513191D}"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3DCDF6-1F82-4732-A250-36A06A5BE129}" type="slidenum">
              <a:rPr lang="en-US" smtClean="0"/>
              <a:t>‹#›</a:t>
            </a:fld>
            <a:endParaRPr lang="en-US"/>
          </a:p>
        </p:txBody>
      </p:sp>
    </p:spTree>
    <p:extLst>
      <p:ext uri="{BB962C8B-B14F-4D97-AF65-F5344CB8AC3E}">
        <p14:creationId xmlns:p14="http://schemas.microsoft.com/office/powerpoint/2010/main" val="592708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0"/>
            <a:ext cx="12344400" cy="5129425"/>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64"/>
            <a:ext cx="3200400" cy="413808"/>
          </a:xfrm>
          <a:prstGeom prst="rect">
            <a:avLst/>
          </a:prstGeom>
        </p:spPr>
        <p:txBody>
          <a:bodyPr vert="horz" lIns="122786" tIns="61393" rIns="122786" bIns="61393" rtlCol="0" anchor="ctr"/>
          <a:lstStyle>
            <a:lvl1pPr algn="l">
              <a:defRPr sz="1600">
                <a:solidFill>
                  <a:schemeClr val="tx1">
                    <a:tint val="75000"/>
                  </a:schemeClr>
                </a:solidFill>
              </a:defRPr>
            </a:lvl1pPr>
          </a:lstStyle>
          <a:p>
            <a:fld id="{B38EA3EB-BADC-4DE0-B157-EA14D513191D}" type="datetimeFigureOut">
              <a:rPr lang="en-US" smtClean="0"/>
              <a:t>11/29/2015</a:t>
            </a:fld>
            <a:endParaRPr lang="en-US"/>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2786" tIns="61393" rIns="122786" bIns="61393" rtlCol="0" anchor="ctr"/>
          <a:lstStyle>
            <a:lvl1pPr algn="r">
              <a:defRPr sz="1600">
                <a:solidFill>
                  <a:schemeClr val="tx1">
                    <a:tint val="75000"/>
                  </a:schemeClr>
                </a:solidFill>
              </a:defRPr>
            </a:lvl1pPr>
          </a:lstStyle>
          <a:p>
            <a:fld id="{FB3DCDF6-1F82-4732-A250-36A06A5BE129}" type="slidenum">
              <a:rPr lang="en-US" smtClean="0"/>
              <a:t>‹#›</a:t>
            </a:fld>
            <a:endParaRPr lang="en-US"/>
          </a:p>
        </p:txBody>
      </p:sp>
    </p:spTree>
    <p:extLst>
      <p:ext uri="{BB962C8B-B14F-4D97-AF65-F5344CB8AC3E}">
        <p14:creationId xmlns:p14="http://schemas.microsoft.com/office/powerpoint/2010/main" val="2910277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276600" y="609600"/>
            <a:ext cx="6477000" cy="762000"/>
          </a:xfrm>
          <a:prstGeom prst="rect">
            <a:avLst/>
          </a:prstGeom>
          <a:noFill/>
        </p:spPr>
        <p:txBody>
          <a:bodyPr wrap="square" rtlCol="0">
            <a:prstTxWarp prst="textPlain">
              <a:avLst/>
            </a:prstTxWarp>
            <a:spAutoFit/>
          </a:bodyPr>
          <a:lstStyle/>
          <a:p>
            <a:r>
              <a:rPr lang="en-US" b="1" u="sng" dirty="0" smtClean="0">
                <a:latin typeface="Book Antiqua" pitchFamily="18" charset="0"/>
              </a:rPr>
              <a:t>Notes for the teachers</a:t>
            </a:r>
            <a:endParaRPr lang="en-US" b="1" u="sng" dirty="0">
              <a:latin typeface="Book Antiqua" pitchFamily="18" charset="0"/>
            </a:endParaRPr>
          </a:p>
        </p:txBody>
      </p:sp>
      <p:sp>
        <p:nvSpPr>
          <p:cNvPr id="3" name="TextBox 2"/>
          <p:cNvSpPr txBox="1"/>
          <p:nvPr/>
        </p:nvSpPr>
        <p:spPr>
          <a:xfrm>
            <a:off x="1295400" y="2057400"/>
            <a:ext cx="11811000" cy="3352800"/>
          </a:xfrm>
          <a:prstGeom prst="rect">
            <a:avLst/>
          </a:prstGeom>
          <a:noFill/>
        </p:spPr>
        <p:txBody>
          <a:bodyPr wrap="square" rtlCol="0">
            <a:prstTxWarp prst="textPlain">
              <a:avLst/>
            </a:prstTxWarp>
            <a:spAutoFit/>
          </a:bodyPr>
          <a:lstStyle/>
          <a:p>
            <a:r>
              <a:rPr lang="en-US" b="1" dirty="0" smtClean="0">
                <a:latin typeface="Book Antiqua" pitchFamily="18" charset="0"/>
              </a:rPr>
              <a:t>Dear  colleagues,</a:t>
            </a:r>
          </a:p>
          <a:p>
            <a:r>
              <a:rPr lang="en-US" b="1" dirty="0" smtClean="0">
                <a:latin typeface="Book Antiqua" pitchFamily="18" charset="0"/>
              </a:rPr>
              <a:t>I like to request you to follow the notes below the slides. If you feel any lacking, </a:t>
            </a:r>
          </a:p>
          <a:p>
            <a:r>
              <a:rPr lang="en-US" b="1" dirty="0" smtClean="0">
                <a:latin typeface="Book Antiqua" pitchFamily="18" charset="0"/>
              </a:rPr>
              <a:t>recover it yourself. In case of any inquiry please call me to 01717220115. </a:t>
            </a:r>
          </a:p>
          <a:p>
            <a:r>
              <a:rPr lang="en-US" b="1" dirty="0" smtClean="0">
                <a:latin typeface="Book Antiqua" pitchFamily="18" charset="0"/>
              </a:rPr>
              <a:t>Yours </a:t>
            </a:r>
            <a:r>
              <a:rPr lang="en-US" b="1" dirty="0" err="1" smtClean="0">
                <a:latin typeface="Book Antiqua" pitchFamily="18" charset="0"/>
              </a:rPr>
              <a:t>Hasan</a:t>
            </a:r>
            <a:r>
              <a:rPr lang="en-US" b="1" dirty="0" smtClean="0">
                <a:latin typeface="Book Antiqua" pitchFamily="18" charset="0"/>
              </a:rPr>
              <a:t> Cambrian</a:t>
            </a:r>
          </a:p>
          <a:p>
            <a:r>
              <a:rPr lang="en-US" b="1" dirty="0" smtClean="0">
                <a:latin typeface="Book Antiqua" pitchFamily="18" charset="0"/>
              </a:rPr>
              <a:t>Cambrian School &amp; College, Dhaka</a:t>
            </a:r>
            <a:endParaRPr lang="en-US" b="1" dirty="0">
              <a:latin typeface="Book Antiqua" pitchFamily="18" charset="0"/>
            </a:endParaRPr>
          </a:p>
        </p:txBody>
      </p:sp>
    </p:spTree>
    <p:extLst>
      <p:ext uri="{BB962C8B-B14F-4D97-AF65-F5344CB8AC3E}">
        <p14:creationId xmlns:p14="http://schemas.microsoft.com/office/powerpoint/2010/main" val="2626631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p:cNvSpPr txBox="1"/>
          <p:nvPr/>
        </p:nvSpPr>
        <p:spPr>
          <a:xfrm>
            <a:off x="1143000" y="228600"/>
            <a:ext cx="4114800" cy="6858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Capitalization-3</a:t>
            </a:r>
            <a:endParaRPr lang="en-US" b="1" u="sng" dirty="0">
              <a:solidFill>
                <a:schemeClr val="bg1"/>
              </a:solidFill>
              <a:latin typeface="Book Antiqua" pitchFamily="18" charset="0"/>
            </a:endParaRPr>
          </a:p>
        </p:txBody>
      </p:sp>
      <p:sp>
        <p:nvSpPr>
          <p:cNvPr id="6" name="TextBox 5"/>
          <p:cNvSpPr txBox="1"/>
          <p:nvPr/>
        </p:nvSpPr>
        <p:spPr>
          <a:xfrm>
            <a:off x="4572000" y="6400800"/>
            <a:ext cx="8610600" cy="1371600"/>
          </a:xfrm>
          <a:prstGeom prst="rect">
            <a:avLst/>
          </a:prstGeom>
          <a:noFill/>
        </p:spPr>
        <p:txBody>
          <a:bodyPr wrap="square" rtlCol="0">
            <a:prstTxWarp prst="textPlain">
              <a:avLst/>
            </a:prstTxWarp>
            <a:spAutoFit/>
          </a:bodyPr>
          <a:lstStyle/>
          <a:p>
            <a:pPr algn="ctr"/>
            <a:r>
              <a:rPr lang="en-US" b="1" dirty="0" smtClean="0">
                <a:latin typeface="Book Antiqua" pitchFamily="18" charset="0"/>
              </a:rPr>
              <a:t>The first letter of proper nouns and </a:t>
            </a:r>
          </a:p>
          <a:p>
            <a:pPr algn="ctr"/>
            <a:r>
              <a:rPr lang="en-US" b="1" dirty="0" smtClean="0">
                <a:latin typeface="Book Antiqua" pitchFamily="18" charset="0"/>
              </a:rPr>
              <a:t>proper adjectives must be capital.</a:t>
            </a:r>
            <a:endParaRPr lang="en-US" b="1" dirty="0">
              <a:latin typeface="Book Antiqua" pitchFamily="18" charset="0"/>
            </a:endParaRPr>
          </a:p>
        </p:txBody>
      </p:sp>
      <p:sp>
        <p:nvSpPr>
          <p:cNvPr id="8" name="TextBox 7"/>
          <p:cNvSpPr txBox="1"/>
          <p:nvPr/>
        </p:nvSpPr>
        <p:spPr>
          <a:xfrm>
            <a:off x="5715000" y="2971800"/>
            <a:ext cx="6019800" cy="1752600"/>
          </a:xfrm>
          <a:prstGeom prst="rect">
            <a:avLst/>
          </a:prstGeom>
          <a:noFill/>
        </p:spPr>
        <p:txBody>
          <a:bodyPr wrap="square" rtlCol="0">
            <a:prstTxWarp prst="textPlain">
              <a:avLst/>
            </a:prstTxWarp>
            <a:spAutoFit/>
          </a:bodyPr>
          <a:lstStyle/>
          <a:p>
            <a:r>
              <a:rPr lang="en-US" b="1" dirty="0" smtClean="0">
                <a:latin typeface="Book Antiqua" pitchFamily="18" charset="0"/>
              </a:rPr>
              <a:t>She is  </a:t>
            </a:r>
            <a:r>
              <a:rPr lang="en-US" b="1" dirty="0" err="1" smtClean="0">
                <a:latin typeface="Book Antiqua" pitchFamily="18" charset="0"/>
              </a:rPr>
              <a:t>Julee</a:t>
            </a:r>
            <a:r>
              <a:rPr lang="en-US" b="1" dirty="0" smtClean="0">
                <a:latin typeface="Book Antiqua" pitchFamily="18" charset="0"/>
              </a:rPr>
              <a:t> and she likes </a:t>
            </a:r>
          </a:p>
          <a:p>
            <a:r>
              <a:rPr lang="en-US" b="1" dirty="0" smtClean="0">
                <a:latin typeface="Book Antiqua" pitchFamily="18" charset="0"/>
              </a:rPr>
              <a:t>American burgers.</a:t>
            </a:r>
            <a:endParaRPr lang="en-US" b="1" dirty="0">
              <a:latin typeface="Book Antiqua" pitchFamily="18" charset="0"/>
            </a:endParaRPr>
          </a:p>
        </p:txBody>
      </p:sp>
      <p:sp>
        <p:nvSpPr>
          <p:cNvPr id="9" name="Oval 8"/>
          <p:cNvSpPr/>
          <p:nvPr/>
        </p:nvSpPr>
        <p:spPr>
          <a:xfrm>
            <a:off x="7162800" y="2661561"/>
            <a:ext cx="1447800" cy="1333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62600" y="3657600"/>
            <a:ext cx="2590800" cy="1333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48334">
            <a:off x="8480798" y="2265783"/>
            <a:ext cx="1670955" cy="691435"/>
          </a:xfrm>
          <a:prstGeom prst="rightArrow">
            <a:avLst>
              <a:gd name="adj1" fmla="val 48970"/>
              <a:gd name="adj2" fmla="val 50000"/>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2" name="TextBox 11"/>
          <p:cNvSpPr txBox="1"/>
          <p:nvPr/>
        </p:nvSpPr>
        <p:spPr>
          <a:xfrm>
            <a:off x="10058400" y="1752600"/>
            <a:ext cx="2743200" cy="544827"/>
          </a:xfrm>
          <a:prstGeom prst="rect">
            <a:avLst/>
          </a:prstGeom>
          <a:noFill/>
        </p:spPr>
        <p:txBody>
          <a:bodyPr wrap="square" rtlCol="0">
            <a:prstTxWarp prst="textPlain">
              <a:avLst/>
            </a:prstTxWarp>
            <a:spAutoFit/>
          </a:bodyPr>
          <a:lstStyle/>
          <a:p>
            <a:r>
              <a:rPr lang="en-US" b="1" dirty="0" smtClean="0">
                <a:latin typeface="Book Antiqua" pitchFamily="18" charset="0"/>
              </a:rPr>
              <a:t>Proper Noun</a:t>
            </a:r>
            <a:endParaRPr lang="en-US" b="1" dirty="0">
              <a:latin typeface="Book Antiqua" pitchFamily="18" charset="0"/>
            </a:endParaRPr>
          </a:p>
        </p:txBody>
      </p:sp>
      <p:sp>
        <p:nvSpPr>
          <p:cNvPr id="13" name="TextBox 12"/>
          <p:cNvSpPr txBox="1"/>
          <p:nvPr/>
        </p:nvSpPr>
        <p:spPr>
          <a:xfrm>
            <a:off x="8305800" y="5638800"/>
            <a:ext cx="3276600" cy="544827"/>
          </a:xfrm>
          <a:prstGeom prst="rect">
            <a:avLst/>
          </a:prstGeom>
          <a:noFill/>
        </p:spPr>
        <p:txBody>
          <a:bodyPr wrap="square" rtlCol="0">
            <a:prstTxWarp prst="textPlain">
              <a:avLst/>
            </a:prstTxWarp>
            <a:spAutoFit/>
          </a:bodyPr>
          <a:lstStyle/>
          <a:p>
            <a:r>
              <a:rPr lang="en-US" b="1" dirty="0" smtClean="0">
                <a:latin typeface="Book Antiqua" pitchFamily="18" charset="0"/>
              </a:rPr>
              <a:t>Proper Adjective</a:t>
            </a:r>
            <a:endParaRPr lang="en-US" b="1" dirty="0">
              <a:latin typeface="Book Antiqua" pitchFamily="18" charset="0"/>
            </a:endParaRPr>
          </a:p>
        </p:txBody>
      </p:sp>
      <p:sp>
        <p:nvSpPr>
          <p:cNvPr id="14" name="Right Arrow 13"/>
          <p:cNvSpPr/>
          <p:nvPr/>
        </p:nvSpPr>
        <p:spPr>
          <a:xfrm rot="1770424">
            <a:off x="7859631" y="4798052"/>
            <a:ext cx="1654337" cy="691435"/>
          </a:xfrm>
          <a:prstGeom prst="rightArrow">
            <a:avLst>
              <a:gd name="adj1" fmla="val 48970"/>
              <a:gd name="adj2" fmla="val 50000"/>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67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26" presetClass="emph" presetSubtype="0" repeatCount="indefinite" fill="hold" grpId="1" nodeType="withEffect">
                                  <p:stCondLst>
                                    <p:cond delay="0"/>
                                  </p:stCondLst>
                                  <p:endCondLst>
                                    <p:cond evt="onNext" delay="0">
                                      <p:tgtEl>
                                        <p:sldTgt/>
                                      </p:tgtEl>
                                    </p:cond>
                                  </p:endCondLst>
                                  <p:childTnLst>
                                    <p:animEffect transition="out" filter="fade">
                                      <p:cBhvr>
                                        <p:cTn id="21" dur="500" tmFilter="0, 0; .2, .5; .8, .5; 1, 0"/>
                                        <p:tgtEl>
                                          <p:spTgt spid="9"/>
                                        </p:tgtEl>
                                      </p:cBhvr>
                                    </p:animEffect>
                                    <p:animScale>
                                      <p:cBhvr>
                                        <p:cTn id="22" dur="250" autoRev="1" fill="hold"/>
                                        <p:tgtEl>
                                          <p:spTgt spid="9"/>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26" presetClass="emph" presetSubtype="0" repeatCount="indefinite" fill="hold" grpId="1" nodeType="withEffect">
                                  <p:stCondLst>
                                    <p:cond delay="0"/>
                                  </p:stCondLst>
                                  <p:endCondLst>
                                    <p:cond evt="onNext" delay="0">
                                      <p:tgtEl>
                                        <p:sldTgt/>
                                      </p:tgtEl>
                                    </p:cond>
                                  </p:end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righ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9" grpId="1" animBg="1"/>
      <p:bldP spid="10" grpId="0" animBg="1"/>
      <p:bldP spid="10" grpId="1" animBg="1"/>
      <p:bldP spid="11" grpId="0" animBg="1"/>
      <p:bldP spid="12" grpId="0"/>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43400" y="838200"/>
            <a:ext cx="4343400" cy="9144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Capitalization-4</a:t>
            </a:r>
            <a:endParaRPr lang="en-US" b="1" u="sng" dirty="0">
              <a:latin typeface="Book Antiqua" pitchFamily="18" charset="0"/>
            </a:endParaRPr>
          </a:p>
        </p:txBody>
      </p:sp>
      <p:sp>
        <p:nvSpPr>
          <p:cNvPr id="4" name="TextBox 3"/>
          <p:cNvSpPr txBox="1"/>
          <p:nvPr/>
        </p:nvSpPr>
        <p:spPr>
          <a:xfrm>
            <a:off x="381000" y="2438400"/>
            <a:ext cx="12573000" cy="12192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effectLst>
                  <a:outerShdw blurRad="76200" dist="50800" dir="5400000" algn="tl" rotWithShape="0">
                    <a:srgbClr val="000000">
                      <a:alpha val="65000"/>
                    </a:srgbClr>
                  </a:outerShdw>
                </a:effectLst>
                <a:latin typeface="Book Antiqua" pitchFamily="18" charset="0"/>
              </a:rPr>
              <a:t>January, February, March, April, May, June, July, </a:t>
            </a:r>
          </a:p>
          <a:p>
            <a:pPr algn="ctr"/>
            <a:r>
              <a:rPr lang="en-US" b="1" spc="50" dirty="0" smtClean="0">
                <a:ln w="11430"/>
                <a:effectLst>
                  <a:outerShdw blurRad="76200" dist="50800" dir="5400000" algn="tl" rotWithShape="0">
                    <a:srgbClr val="000000">
                      <a:alpha val="65000"/>
                    </a:srgbClr>
                  </a:outerShdw>
                </a:effectLst>
                <a:latin typeface="Book Antiqua" pitchFamily="18" charset="0"/>
              </a:rPr>
              <a:t>August, September, October, November and December</a:t>
            </a:r>
          </a:p>
        </p:txBody>
      </p:sp>
      <p:sp>
        <p:nvSpPr>
          <p:cNvPr id="5" name="TextBox 4"/>
          <p:cNvSpPr txBox="1"/>
          <p:nvPr/>
        </p:nvSpPr>
        <p:spPr>
          <a:xfrm>
            <a:off x="381000" y="6400800"/>
            <a:ext cx="12954000" cy="838200"/>
          </a:xfrm>
          <a:prstGeom prst="rect">
            <a:avLst/>
          </a:prstGeom>
          <a:noFill/>
        </p:spPr>
        <p:txBody>
          <a:bodyPr wrap="square" rtlCol="0">
            <a:prstTxWarp prst="textPlain">
              <a:avLst/>
            </a:prstTxWarp>
            <a:spAutoFit/>
          </a:bodyPr>
          <a:lstStyle/>
          <a:p>
            <a:r>
              <a:rPr lang="en-US" b="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Book Antiqua" pitchFamily="18" charset="0"/>
              </a:rPr>
              <a:t>The first letter of the month and day will be capital.</a:t>
            </a:r>
            <a:endParaRPr lang="en-US" b="1" dirty="0">
              <a:ln w="18000">
                <a:solidFill>
                  <a:schemeClr val="accent2">
                    <a:satMod val="140000"/>
                  </a:schemeClr>
                </a:solidFill>
                <a:prstDash val="solid"/>
                <a:miter lim="800000"/>
              </a:ln>
              <a:effectLst>
                <a:outerShdw blurRad="25500" dist="23000" dir="7020000" algn="tl">
                  <a:srgbClr val="000000">
                    <a:alpha val="50000"/>
                  </a:srgbClr>
                </a:outerShdw>
              </a:effectLst>
              <a:latin typeface="Book Antiqua" pitchFamily="18" charset="0"/>
            </a:endParaRPr>
          </a:p>
        </p:txBody>
      </p:sp>
      <p:sp>
        <p:nvSpPr>
          <p:cNvPr id="6" name="TextBox 5"/>
          <p:cNvSpPr txBox="1"/>
          <p:nvPr/>
        </p:nvSpPr>
        <p:spPr>
          <a:xfrm>
            <a:off x="342900" y="4484914"/>
            <a:ext cx="12954000" cy="4572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effectLst>
                  <a:outerShdw blurRad="76200" dist="50800" dir="5400000" algn="tl" rotWithShape="0">
                    <a:srgbClr val="000000">
                      <a:alpha val="65000"/>
                    </a:srgbClr>
                  </a:outerShdw>
                </a:effectLst>
                <a:latin typeface="Book Antiqua" pitchFamily="18" charset="0"/>
              </a:rPr>
              <a:t>Saturday, Sunday, Monday, Tuesday, Wednesday, Thursday and Friday</a:t>
            </a:r>
          </a:p>
        </p:txBody>
      </p:sp>
    </p:spTree>
    <p:extLst>
      <p:ext uri="{BB962C8B-B14F-4D97-AF65-F5344CB8AC3E}">
        <p14:creationId xmlns:p14="http://schemas.microsoft.com/office/powerpoint/2010/main" val="4906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TextBox 2"/>
          <p:cNvSpPr txBox="1"/>
          <p:nvPr/>
        </p:nvSpPr>
        <p:spPr>
          <a:xfrm>
            <a:off x="4343400" y="838200"/>
            <a:ext cx="4343400" cy="9144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Capitalization-5</a:t>
            </a:r>
            <a:endParaRPr lang="en-US" b="1" u="sng" dirty="0">
              <a:latin typeface="Book Antiqua" pitchFamily="18" charset="0"/>
            </a:endParaRPr>
          </a:p>
        </p:txBody>
      </p:sp>
      <p:sp>
        <p:nvSpPr>
          <p:cNvPr id="4" name="TextBox 3"/>
          <p:cNvSpPr txBox="1"/>
          <p:nvPr/>
        </p:nvSpPr>
        <p:spPr>
          <a:xfrm>
            <a:off x="413657" y="3238500"/>
            <a:ext cx="12573000" cy="6477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FF0000"/>
                  </a:solidFill>
                </a:ln>
                <a:effectLst>
                  <a:outerShdw blurRad="76200" dist="50800" dir="5400000" algn="tl" rotWithShape="0">
                    <a:srgbClr val="000000">
                      <a:alpha val="65000"/>
                    </a:srgbClr>
                  </a:outerShdw>
                </a:effectLst>
                <a:latin typeface="Book Antiqua" pitchFamily="18" charset="0"/>
              </a:rPr>
              <a:t>Our Annual Exam will be held on December.</a:t>
            </a:r>
          </a:p>
        </p:txBody>
      </p:sp>
      <p:sp>
        <p:nvSpPr>
          <p:cNvPr id="5" name="TextBox 4"/>
          <p:cNvSpPr txBox="1"/>
          <p:nvPr/>
        </p:nvSpPr>
        <p:spPr>
          <a:xfrm>
            <a:off x="381000" y="5410200"/>
            <a:ext cx="12954000" cy="838200"/>
          </a:xfrm>
          <a:prstGeom prst="rect">
            <a:avLst/>
          </a:prstGeom>
          <a:noFill/>
        </p:spPr>
        <p:txBody>
          <a:bodyPr wrap="square" rtlCol="0">
            <a:prstTxWarp prst="textPlain">
              <a:avLst/>
            </a:prstTxWarp>
            <a:spAutoFit/>
          </a:bodyPr>
          <a:lstStyle/>
          <a:p>
            <a:r>
              <a:rPr lang="en-US" b="1"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Book Antiqua" pitchFamily="18" charset="0"/>
              </a:rPr>
              <a:t>The first letter of a term will be capital.</a:t>
            </a:r>
            <a:endParaRPr lang="en-US" b="1" dirty="0">
              <a:ln w="18000">
                <a:solidFill>
                  <a:schemeClr val="accent2">
                    <a:satMod val="140000"/>
                  </a:schemeClr>
                </a:solidFill>
                <a:prstDash val="solid"/>
                <a:miter lim="800000"/>
              </a:ln>
              <a:effectLst>
                <a:outerShdw blurRad="25500" dist="23000" dir="7020000" algn="tl">
                  <a:srgbClr val="000000">
                    <a:alpha val="50000"/>
                  </a:srgbClr>
                </a:outerShdw>
              </a:effectLst>
              <a:latin typeface="Book Antiqua" pitchFamily="18" charset="0"/>
            </a:endParaRPr>
          </a:p>
        </p:txBody>
      </p:sp>
      <p:sp>
        <p:nvSpPr>
          <p:cNvPr id="7" name="Rounded Rectangle 6"/>
          <p:cNvSpPr/>
          <p:nvPr/>
        </p:nvSpPr>
        <p:spPr>
          <a:xfrm>
            <a:off x="1600200" y="3238500"/>
            <a:ext cx="2286000" cy="800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886200" y="3238500"/>
            <a:ext cx="1600200" cy="8001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2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26" presetClass="emph" presetSubtype="0" repeatCount="indefinite" fill="hold" grpId="1" nodeType="withEffect">
                                  <p:stCondLst>
                                    <p:cond delay="0"/>
                                  </p:stCondLst>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9" name="Flowchart: Process 8"/>
          <p:cNvSpPr/>
          <p:nvPr/>
        </p:nvSpPr>
        <p:spPr>
          <a:xfrm flipV="1">
            <a:off x="413657" y="6858000"/>
            <a:ext cx="12954000" cy="914400"/>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05400" y="0"/>
            <a:ext cx="4953000" cy="13716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 name="TextBox 2"/>
          <p:cNvSpPr txBox="1"/>
          <p:nvPr/>
        </p:nvSpPr>
        <p:spPr>
          <a:xfrm>
            <a:off x="5464629" y="228600"/>
            <a:ext cx="4343400" cy="914400"/>
          </a:xfrm>
          <a:prstGeom prst="rect">
            <a:avLst/>
          </a:prstGeom>
          <a:noFill/>
        </p:spPr>
        <p:txBody>
          <a:bodyPr wrap="square" rtlCol="0">
            <a:prstTxWarp prst="textPlain">
              <a:avLst/>
            </a:prstTxWarp>
            <a:spAutoFit/>
          </a:bodyPr>
          <a:lstStyle/>
          <a:p>
            <a:r>
              <a:rPr lang="en-US" b="1" u="sng" dirty="0" smtClean="0">
                <a:solidFill>
                  <a:srgbClr val="002060"/>
                </a:solidFill>
                <a:latin typeface="Book Antiqua" pitchFamily="18" charset="0"/>
              </a:rPr>
              <a:t>Capitalization-6</a:t>
            </a:r>
            <a:endParaRPr lang="en-US" b="1" u="sng" dirty="0">
              <a:solidFill>
                <a:srgbClr val="002060"/>
              </a:solidFill>
              <a:latin typeface="Book Antiqua" pitchFamily="18" charset="0"/>
            </a:endParaRPr>
          </a:p>
        </p:txBody>
      </p:sp>
      <p:grpSp>
        <p:nvGrpSpPr>
          <p:cNvPr id="11" name="Group 10"/>
          <p:cNvGrpSpPr/>
          <p:nvPr/>
        </p:nvGrpSpPr>
        <p:grpSpPr>
          <a:xfrm>
            <a:off x="4038600" y="4419600"/>
            <a:ext cx="5257800" cy="990600"/>
            <a:chOff x="4038600" y="4419600"/>
            <a:chExt cx="5257800" cy="990600"/>
          </a:xfrm>
        </p:grpSpPr>
        <p:sp>
          <p:nvSpPr>
            <p:cNvPr id="10" name="Rounded Rectangle 9"/>
            <p:cNvSpPr/>
            <p:nvPr/>
          </p:nvSpPr>
          <p:spPr>
            <a:xfrm>
              <a:off x="4038600" y="4419600"/>
              <a:ext cx="5257800" cy="9906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267200" y="4648200"/>
              <a:ext cx="4876800" cy="647700"/>
            </a:xfrm>
            <a:prstGeom prst="rect">
              <a:avLst/>
            </a:prstGeom>
            <a:noFill/>
          </p:spPr>
          <p:txBody>
            <a:bodyPr wrap="square" rtlCol="0">
              <a:prstTxWarp prst="textPlain">
                <a:avLst/>
              </a:prstTxWarp>
              <a:spAutoFit/>
            </a:bodyPr>
            <a:lstStyle/>
            <a:p>
              <a:pPr algn="ctr"/>
              <a:r>
                <a:rPr lang="en-US" b="1" dirty="0" smtClean="0">
                  <a:ln w="17780" cmpd="sng">
                    <a:solidFill>
                      <a:schemeClr val="tx1"/>
                    </a:solidFill>
                    <a:prstDash val="solid"/>
                    <a:miter lim="800000"/>
                  </a:ln>
                  <a:effectLst>
                    <a:outerShdw blurRad="50800" algn="tl" rotWithShape="0">
                      <a:srgbClr val="000000"/>
                    </a:outerShdw>
                  </a:effectLst>
                  <a:latin typeface="Book Antiqua" pitchFamily="18" charset="0"/>
                </a:rPr>
                <a:t>The Battle of </a:t>
              </a:r>
              <a:r>
                <a:rPr lang="en-US" b="1" dirty="0" err="1" smtClean="0">
                  <a:ln w="17780" cmpd="sng">
                    <a:solidFill>
                      <a:schemeClr val="tx1"/>
                    </a:solidFill>
                    <a:prstDash val="solid"/>
                    <a:miter lim="800000"/>
                  </a:ln>
                  <a:effectLst>
                    <a:outerShdw blurRad="50800" algn="tl" rotWithShape="0">
                      <a:srgbClr val="000000"/>
                    </a:outerShdw>
                  </a:effectLst>
                  <a:latin typeface="Book Antiqua" pitchFamily="18" charset="0"/>
                </a:rPr>
                <a:t>Palassey</a:t>
              </a:r>
              <a:endParaRPr lang="en-US" b="1" dirty="0" smtClean="0">
                <a:ln w="17780" cmpd="sng">
                  <a:solidFill>
                    <a:schemeClr val="tx1"/>
                  </a:solidFill>
                  <a:prstDash val="solid"/>
                  <a:miter lim="800000"/>
                </a:ln>
                <a:effectLst>
                  <a:outerShdw blurRad="50800" algn="tl" rotWithShape="0">
                    <a:srgbClr val="000000"/>
                  </a:outerShdw>
                </a:effectLst>
                <a:latin typeface="Book Antiqua" pitchFamily="18" charset="0"/>
              </a:endParaRPr>
            </a:p>
          </p:txBody>
        </p:sp>
      </p:grpSp>
      <p:sp>
        <p:nvSpPr>
          <p:cNvPr id="5" name="TextBox 4"/>
          <p:cNvSpPr txBox="1"/>
          <p:nvPr/>
        </p:nvSpPr>
        <p:spPr>
          <a:xfrm>
            <a:off x="413657" y="6934200"/>
            <a:ext cx="12954000" cy="838200"/>
          </a:xfrm>
          <a:prstGeom prst="rect">
            <a:avLst/>
          </a:prstGeom>
          <a:noFill/>
        </p:spPr>
        <p:txBody>
          <a:bodyPr wrap="square" rtlCol="0">
            <a:prstTxWarp prst="textPlain">
              <a:avLst/>
            </a:prstTxWarp>
            <a:spAutoFit/>
          </a:bodyPr>
          <a:lstStyle/>
          <a:p>
            <a:r>
              <a:rPr lang="en-US" b="1" dirty="0" smtClean="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ook Antiqua" pitchFamily="18" charset="0"/>
              </a:rPr>
              <a:t>The first letter of any historical event  will be capital.</a:t>
            </a:r>
            <a:endParaRPr lang="en-US" b="1" dirty="0">
              <a:ln w="17780" cmpd="sng">
                <a:solidFill>
                  <a:schemeClr val="tx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ook Antiqua" pitchFamily="18" charset="0"/>
            </a:endParaRPr>
          </a:p>
        </p:txBody>
      </p:sp>
    </p:spTree>
    <p:extLst>
      <p:ext uri="{BB962C8B-B14F-4D97-AF65-F5344CB8AC3E}">
        <p14:creationId xmlns:p14="http://schemas.microsoft.com/office/powerpoint/2010/main" val="264104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572000" y="381000"/>
            <a:ext cx="4343400" cy="9144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Capitalization-7</a:t>
            </a:r>
            <a:endParaRPr lang="en-US" b="1" u="sng" dirty="0">
              <a:latin typeface="Book Antiqua" pitchFamily="18" charset="0"/>
            </a:endParaRPr>
          </a:p>
        </p:txBody>
      </p:sp>
      <p:grpSp>
        <p:nvGrpSpPr>
          <p:cNvPr id="10" name="Group 9"/>
          <p:cNvGrpSpPr/>
          <p:nvPr/>
        </p:nvGrpSpPr>
        <p:grpSpPr>
          <a:xfrm>
            <a:off x="609600" y="6144902"/>
            <a:ext cx="12573000" cy="1475098"/>
            <a:chOff x="609600" y="5372100"/>
            <a:chExt cx="12573000" cy="1475098"/>
          </a:xfrm>
        </p:grpSpPr>
        <p:sp>
          <p:nvSpPr>
            <p:cNvPr id="3" name="TextBox 2"/>
            <p:cNvSpPr txBox="1"/>
            <p:nvPr/>
          </p:nvSpPr>
          <p:spPr>
            <a:xfrm>
              <a:off x="609600" y="5638800"/>
              <a:ext cx="12573000" cy="6477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chemeClr val="tx1"/>
                    </a:solidFill>
                  </a:ln>
                  <a:effectLst>
                    <a:outerShdw blurRad="76200" dist="50800" dir="5400000" algn="tl" rotWithShape="0">
                      <a:srgbClr val="000000">
                        <a:alpha val="65000"/>
                      </a:srgbClr>
                    </a:outerShdw>
                  </a:effectLst>
                  <a:latin typeface="Book Antiqua" pitchFamily="18" charset="0"/>
                </a:rPr>
                <a:t>Pronoun ‘I’ </a:t>
              </a:r>
              <a:r>
                <a:rPr lang="bn-IN" b="1" spc="50" dirty="0" smtClean="0">
                  <a:ln w="11430">
                    <a:solidFill>
                      <a:schemeClr val="tx1"/>
                    </a:solidFill>
                  </a:ln>
                  <a:effectLst>
                    <a:outerShdw blurRad="76200" dist="50800" dir="5400000" algn="tl" rotWithShape="0">
                      <a:srgbClr val="000000">
                        <a:alpha val="65000"/>
                      </a:srgbClr>
                    </a:outerShdw>
                  </a:effectLst>
                  <a:latin typeface="Book Antiqua" pitchFamily="18" charset="0"/>
                </a:rPr>
                <a:t>      </a:t>
              </a:r>
              <a:r>
                <a:rPr lang="en-US" b="1" spc="50" dirty="0" smtClean="0">
                  <a:ln w="11430">
                    <a:solidFill>
                      <a:schemeClr val="tx1"/>
                    </a:solidFill>
                  </a:ln>
                  <a:effectLst>
                    <a:outerShdw blurRad="76200" dist="50800" dir="5400000" algn="tl" rotWithShape="0">
                      <a:srgbClr val="000000">
                        <a:alpha val="65000"/>
                      </a:srgbClr>
                    </a:outerShdw>
                  </a:effectLst>
                  <a:latin typeface="Book Antiqua" pitchFamily="18" charset="0"/>
                </a:rPr>
                <a:t>used as subject must be capital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440" y="5372100"/>
              <a:ext cx="2325903" cy="1475098"/>
            </a:xfrm>
            <a:prstGeom prst="rect">
              <a:avLst/>
            </a:prstGeom>
          </p:spPr>
        </p:pic>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97" y="1600200"/>
            <a:ext cx="6059603" cy="4544702"/>
          </a:xfrm>
          <a:prstGeom prst="rect">
            <a:avLst/>
          </a:prstGeom>
        </p:spPr>
      </p:pic>
      <p:sp>
        <p:nvSpPr>
          <p:cNvPr id="11" name="TextBox 10"/>
          <p:cNvSpPr txBox="1"/>
          <p:nvPr/>
        </p:nvSpPr>
        <p:spPr>
          <a:xfrm>
            <a:off x="7108372" y="3415351"/>
            <a:ext cx="5791200" cy="914400"/>
          </a:xfrm>
          <a:prstGeom prst="rect">
            <a:avLst/>
          </a:prstGeom>
          <a:noFill/>
        </p:spPr>
        <p:txBody>
          <a:bodyPr wrap="square" rtlCol="0">
            <a:prstTxWarp prst="textPlain">
              <a:avLst/>
            </a:prstTxWarp>
            <a:spAutoFit/>
          </a:bodyPr>
          <a:lstStyle/>
          <a:p>
            <a:pPr algn="ctr"/>
            <a:r>
              <a:rPr lang="en-US" b="1" dirty="0" smtClean="0">
                <a:latin typeface="Book Antiqua" pitchFamily="18" charset="0"/>
              </a:rPr>
              <a:t>Please don’t tell me a fat man, </a:t>
            </a:r>
          </a:p>
          <a:p>
            <a:pPr algn="ctr"/>
            <a:r>
              <a:rPr lang="en-US" b="1" dirty="0" smtClean="0">
                <a:latin typeface="Book Antiqua" pitchFamily="18" charset="0"/>
              </a:rPr>
              <a:t>I am not fat, </a:t>
            </a:r>
            <a:r>
              <a:rPr lang="en-US" b="1" dirty="0" err="1" smtClean="0">
                <a:latin typeface="Book Antiqua" pitchFamily="18" charset="0"/>
              </a:rPr>
              <a:t>aa-aa-aa</a:t>
            </a:r>
            <a:r>
              <a:rPr lang="en-US" b="1" dirty="0" smtClean="0">
                <a:latin typeface="Book Antiqua" pitchFamily="18" charset="0"/>
              </a:rPr>
              <a:t>.</a:t>
            </a:r>
            <a:endParaRPr lang="en-US" b="1" dirty="0">
              <a:latin typeface="Book Antiqua" pitchFamily="18" charset="0"/>
            </a:endParaRPr>
          </a:p>
        </p:txBody>
      </p:sp>
      <p:sp>
        <p:nvSpPr>
          <p:cNvPr id="13" name="Rounded Rectangle 12"/>
          <p:cNvSpPr/>
          <p:nvPr/>
        </p:nvSpPr>
        <p:spPr>
          <a:xfrm>
            <a:off x="7864929" y="3834533"/>
            <a:ext cx="255814" cy="51975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92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26" presetClass="emph" presetSubtype="0" repeatCount="indefinite" fill="hold" grpId="1" nodeType="withEffect">
                                  <p:stCondLst>
                                    <p:cond delay="0"/>
                                  </p:stCondLst>
                                  <p:endCondLst>
                                    <p:cond evt="onNext" delay="0">
                                      <p:tgtEl>
                                        <p:sldTgt/>
                                      </p:tgtEl>
                                    </p:cond>
                                  </p:endCondLst>
                                  <p:childTnLst>
                                    <p:animEffect transition="out" filter="fade">
                                      <p:cBhvr>
                                        <p:cTn id="23" dur="500" tmFilter="0, 0; .2, .5; .8, .5; 1, 0"/>
                                        <p:tgtEl>
                                          <p:spTgt spid="13"/>
                                        </p:tgtEl>
                                      </p:cBhvr>
                                    </p:animEffect>
                                    <p:animScale>
                                      <p:cBhvr>
                                        <p:cTn id="24" dur="250" autoRev="1" fill="hold"/>
                                        <p:tgtEl>
                                          <p:spTgt spid="1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59181">
              <a:srgbClr val="002060"/>
            </a:gs>
            <a:gs pos="90000">
              <a:srgbClr val="181CC7"/>
            </a:gs>
            <a:gs pos="100000">
              <a:srgbClr val="8C3D91"/>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6651172" y="228600"/>
            <a:ext cx="4343400" cy="9144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Capitalization-8</a:t>
            </a:r>
            <a:endParaRPr lang="en-US" b="1" u="sng" dirty="0">
              <a:solidFill>
                <a:schemeClr val="bg1"/>
              </a:solidFill>
              <a:latin typeface="Book Antiqua" pitchFamily="18" charset="0"/>
            </a:endParaRPr>
          </a:p>
        </p:txBody>
      </p:sp>
      <p:sp>
        <p:nvSpPr>
          <p:cNvPr id="5" name="TextBox 4"/>
          <p:cNvSpPr txBox="1"/>
          <p:nvPr/>
        </p:nvSpPr>
        <p:spPr>
          <a:xfrm>
            <a:off x="5029200" y="6095999"/>
            <a:ext cx="8229600" cy="990601"/>
          </a:xfrm>
          <a:prstGeom prst="rect">
            <a:avLst/>
          </a:prstGeom>
          <a:noFill/>
        </p:spPr>
        <p:txBody>
          <a:bodyPr wrap="square" rtlCol="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latin typeface="Book Antiqua" pitchFamily="18" charset="0"/>
              </a:rPr>
              <a:t>First letter of Interjection and God/Allah as naming words and their pronouns will be capital.</a:t>
            </a:r>
          </a:p>
        </p:txBody>
      </p:sp>
      <p:sp>
        <p:nvSpPr>
          <p:cNvPr id="8" name="TextBox 7"/>
          <p:cNvSpPr txBox="1"/>
          <p:nvPr/>
        </p:nvSpPr>
        <p:spPr>
          <a:xfrm>
            <a:off x="6248400" y="1905000"/>
            <a:ext cx="5791200" cy="914400"/>
          </a:xfrm>
          <a:prstGeom prst="rect">
            <a:avLst/>
          </a:prstGeom>
          <a:noFill/>
        </p:spPr>
        <p:txBody>
          <a:bodyPr wrap="square" rtlCol="0">
            <a:prstTxWarp prst="textPlain">
              <a:avLst/>
            </a:prstTxWarp>
            <a:spAutoFit/>
          </a:bodyPr>
          <a:lstStyle/>
          <a:p>
            <a:pPr algn="ctr"/>
            <a:r>
              <a:rPr lang="en-US" b="1" dirty="0" smtClean="0">
                <a:solidFill>
                  <a:schemeClr val="bg1"/>
                </a:solidFill>
                <a:latin typeface="Book Antiqua" pitchFamily="18" charset="0"/>
              </a:rPr>
              <a:t>O Allah! forgive me.</a:t>
            </a:r>
            <a:endParaRPr lang="en-US" b="1" dirty="0">
              <a:solidFill>
                <a:schemeClr val="bg1"/>
              </a:solidFill>
              <a:latin typeface="Book Antiqua" pitchFamily="18"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contrast="33000"/>
                    </a14:imgEffect>
                  </a14:imgLayer>
                </a14:imgProps>
              </a:ext>
              <a:ext uri="{28A0092B-C50C-407E-A947-70E740481C1C}">
                <a14:useLocalDpi xmlns:a14="http://schemas.microsoft.com/office/drawing/2010/main" val="0"/>
              </a:ext>
            </a:extLst>
          </a:blip>
          <a:srcRect l="14628" t="8824" r="19682"/>
          <a:stretch/>
        </p:blipFill>
        <p:spPr>
          <a:xfrm flipH="1">
            <a:off x="353786" y="413657"/>
            <a:ext cx="4457701" cy="7086600"/>
          </a:xfrm>
          <a:prstGeom prst="rect">
            <a:avLst/>
          </a:prstGeom>
        </p:spPr>
      </p:pic>
      <p:sp>
        <p:nvSpPr>
          <p:cNvPr id="10" name="TextBox 9"/>
          <p:cNvSpPr txBox="1"/>
          <p:nvPr/>
        </p:nvSpPr>
        <p:spPr>
          <a:xfrm>
            <a:off x="5029200" y="3657600"/>
            <a:ext cx="8382000" cy="609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He prayed to God and He granted his prayer.</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266784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267200" y="293914"/>
            <a:ext cx="4343400" cy="9144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Capitalization-9</a:t>
            </a:r>
            <a:endParaRPr lang="en-US" b="1" u="sng" dirty="0">
              <a:latin typeface="Book Antiqua" pitchFamily="18" charset="0"/>
            </a:endParaRPr>
          </a:p>
        </p:txBody>
      </p:sp>
      <p:sp>
        <p:nvSpPr>
          <p:cNvPr id="3" name="TextBox 2"/>
          <p:cNvSpPr txBox="1"/>
          <p:nvPr/>
        </p:nvSpPr>
        <p:spPr>
          <a:xfrm>
            <a:off x="968829" y="5562600"/>
            <a:ext cx="11734800" cy="1447801"/>
          </a:xfrm>
          <a:prstGeom prst="rect">
            <a:avLst/>
          </a:prstGeom>
          <a:noFill/>
        </p:spPr>
        <p:txBody>
          <a:bodyPr wrap="square" rtlCol="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effectLst>
                  <a:outerShdw blurRad="25400" algn="tl" rotWithShape="0">
                    <a:srgbClr val="000000">
                      <a:alpha val="43000"/>
                    </a:srgbClr>
                  </a:outerShdw>
                </a:effectLst>
                <a:latin typeface="Book Antiqua" pitchFamily="18" charset="0"/>
              </a:rPr>
              <a:t>Abbreviation letters, addressing letters and </a:t>
            </a:r>
          </a:p>
          <a:p>
            <a:pPr algn="ctr"/>
            <a:r>
              <a:rPr lang="en-US" b="1" spc="150" dirty="0" smtClean="0">
                <a:ln w="11430"/>
                <a:effectLst>
                  <a:outerShdw blurRad="25400" algn="tl" rotWithShape="0">
                    <a:srgbClr val="000000">
                      <a:alpha val="43000"/>
                    </a:srgbClr>
                  </a:outerShdw>
                </a:effectLst>
                <a:latin typeface="Book Antiqua" pitchFamily="18" charset="0"/>
              </a:rPr>
              <a:t>first letter of Quotation must be capital.</a:t>
            </a:r>
          </a:p>
        </p:txBody>
      </p:sp>
      <p:sp>
        <p:nvSpPr>
          <p:cNvPr id="4" name="TextBox 3"/>
          <p:cNvSpPr txBox="1"/>
          <p:nvPr/>
        </p:nvSpPr>
        <p:spPr>
          <a:xfrm>
            <a:off x="1159329" y="2057400"/>
            <a:ext cx="2724150" cy="533400"/>
          </a:xfrm>
          <a:prstGeom prst="rect">
            <a:avLst/>
          </a:prstGeom>
          <a:noFill/>
        </p:spPr>
        <p:txBody>
          <a:bodyPr wrap="square" rtlCol="0">
            <a:prstTxWarp prst="textPlain">
              <a:avLst/>
            </a:prstTxWarp>
            <a:spAutoFit/>
          </a:bodyPr>
          <a:lstStyle/>
          <a:p>
            <a:pPr algn="ctr"/>
            <a:r>
              <a:rPr lang="en-US" b="1" dirty="0" smtClean="0">
                <a:latin typeface="Book Antiqua" pitchFamily="18" charset="0"/>
              </a:rPr>
              <a:t>He is a BA.</a:t>
            </a:r>
            <a:endParaRPr lang="en-US" b="1" dirty="0">
              <a:latin typeface="Book Antiqua" pitchFamily="18" charset="0"/>
            </a:endParaRPr>
          </a:p>
        </p:txBody>
      </p:sp>
      <p:sp>
        <p:nvSpPr>
          <p:cNvPr id="5" name="TextBox 4"/>
          <p:cNvSpPr txBox="1"/>
          <p:nvPr/>
        </p:nvSpPr>
        <p:spPr>
          <a:xfrm>
            <a:off x="1115786" y="3080656"/>
            <a:ext cx="5535386" cy="729343"/>
          </a:xfrm>
          <a:prstGeom prst="rect">
            <a:avLst/>
          </a:prstGeom>
          <a:noFill/>
        </p:spPr>
        <p:txBody>
          <a:bodyPr wrap="square" rtlCol="0">
            <a:prstTxWarp prst="textPlain">
              <a:avLst/>
            </a:prstTxWarp>
            <a:spAutoFit/>
          </a:bodyPr>
          <a:lstStyle/>
          <a:p>
            <a:r>
              <a:rPr lang="en-US" b="1" dirty="0" smtClean="0">
                <a:latin typeface="Book Antiqua" pitchFamily="18" charset="0"/>
              </a:rPr>
              <a:t>My dear Mother, Sir.</a:t>
            </a:r>
            <a:endParaRPr lang="en-US" b="1" dirty="0">
              <a:latin typeface="Book Antiqua" pitchFamily="18" charset="0"/>
            </a:endParaRPr>
          </a:p>
        </p:txBody>
      </p:sp>
      <p:sp>
        <p:nvSpPr>
          <p:cNvPr id="6" name="TextBox 5"/>
          <p:cNvSpPr txBox="1"/>
          <p:nvPr/>
        </p:nvSpPr>
        <p:spPr>
          <a:xfrm>
            <a:off x="1099456" y="3989613"/>
            <a:ext cx="12083144" cy="582388"/>
          </a:xfrm>
          <a:prstGeom prst="rect">
            <a:avLst/>
          </a:prstGeom>
          <a:noFill/>
        </p:spPr>
        <p:txBody>
          <a:bodyPr wrap="square" rtlCol="0">
            <a:prstTxWarp prst="textPlain">
              <a:avLst/>
            </a:prstTxWarp>
            <a:spAutoFit/>
          </a:bodyPr>
          <a:lstStyle/>
          <a:p>
            <a:r>
              <a:rPr lang="en-US" b="1" dirty="0" smtClean="0">
                <a:latin typeface="Book Antiqua" pitchFamily="18" charset="0"/>
              </a:rPr>
              <a:t>He said, “There is no alternative of mother in the earth.”</a:t>
            </a:r>
            <a:endParaRPr lang="en-US" b="1" dirty="0">
              <a:latin typeface="Book Antiqua" pitchFamily="18" charset="0"/>
            </a:endParaRPr>
          </a:p>
        </p:txBody>
      </p:sp>
    </p:spTree>
    <p:extLst>
      <p:ext uri="{BB962C8B-B14F-4D97-AF65-F5344CB8AC3E}">
        <p14:creationId xmlns:p14="http://schemas.microsoft.com/office/powerpoint/2010/main" val="35209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4267200"/>
            <a:ext cx="2683330" cy="51265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327" r="9322"/>
          <a:stretch/>
        </p:blipFill>
        <p:spPr>
          <a:xfrm>
            <a:off x="258536" y="1371600"/>
            <a:ext cx="2332263" cy="2809875"/>
          </a:xfrm>
          <a:prstGeom prst="rect">
            <a:avLst/>
          </a:prstGeom>
        </p:spPr>
      </p:pic>
      <p:sp>
        <p:nvSpPr>
          <p:cNvPr id="6" name="TextBox 5"/>
          <p:cNvSpPr txBox="1"/>
          <p:nvPr/>
        </p:nvSpPr>
        <p:spPr>
          <a:xfrm>
            <a:off x="258536" y="4303558"/>
            <a:ext cx="1951264" cy="476300"/>
          </a:xfrm>
          <a:prstGeom prst="rect">
            <a:avLst/>
          </a:prstGeom>
          <a:noFill/>
        </p:spPr>
        <p:txBody>
          <a:bodyPr wrap="square" rtlCol="0">
            <a:prstTxWarp prst="textPlain">
              <a:avLst/>
            </a:prstTxWarp>
            <a:spAutoFit/>
          </a:bodyPr>
          <a:lstStyle/>
          <a:p>
            <a:r>
              <a:rPr lang="en-US" b="1" dirty="0" smtClean="0">
                <a:latin typeface="Book Antiqua" pitchFamily="18" charset="0"/>
              </a:rPr>
              <a:t>The Quran</a:t>
            </a:r>
            <a:endParaRPr lang="en-US" b="1" dirty="0">
              <a:latin typeface="Book Antiqua" pitchFamily="18" charset="0"/>
            </a:endParaRPr>
          </a:p>
        </p:txBody>
      </p:sp>
      <p:sp>
        <p:nvSpPr>
          <p:cNvPr id="7" name="TextBox 6"/>
          <p:cNvSpPr txBox="1"/>
          <p:nvPr/>
        </p:nvSpPr>
        <p:spPr>
          <a:xfrm>
            <a:off x="258536" y="5334000"/>
            <a:ext cx="13076464" cy="1905000"/>
          </a:xfrm>
          <a:prstGeom prst="rect">
            <a:avLst/>
          </a:prstGeom>
          <a:noFill/>
        </p:spPr>
        <p:txBody>
          <a:bodyPr wrap="square" rtlCol="0">
            <a:prstTxWarp prst="textPlain">
              <a:avLst/>
            </a:prstTxWarp>
            <a:spAutoFit/>
          </a:bodyPr>
          <a:lstStyle/>
          <a:p>
            <a:pPr algn="ctr"/>
            <a:r>
              <a:rPr lang="en-US" b="1" dirty="0" smtClean="0">
                <a:latin typeface="Book Antiqua" pitchFamily="18" charset="0"/>
              </a:rPr>
              <a:t>Capital letter is used in the first letter of any </a:t>
            </a:r>
          </a:p>
          <a:p>
            <a:pPr algn="ctr"/>
            <a:r>
              <a:rPr lang="en-US" b="1" dirty="0" smtClean="0">
                <a:latin typeface="Book Antiqua" pitchFamily="18" charset="0"/>
              </a:rPr>
              <a:t>treatise, newspaper, hill, mountain, river, sea etc.</a:t>
            </a:r>
            <a:endParaRPr lang="en-US" b="1" dirty="0">
              <a:latin typeface="Book Antiqua" pitchFamily="18" charset="0"/>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20111" t="3627" r="32161" b="16938"/>
          <a:stretch/>
        </p:blipFill>
        <p:spPr>
          <a:xfrm>
            <a:off x="2530928" y="1371599"/>
            <a:ext cx="2726872" cy="2809875"/>
          </a:xfrm>
          <a:prstGeom prst="rect">
            <a:avLst/>
          </a:prstGeom>
          <a:ln>
            <a:solidFill>
              <a:schemeClr val="tx1"/>
            </a:solidFill>
          </a:ln>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50000" t="14668" r="551" b="12382"/>
          <a:stretch/>
        </p:blipFill>
        <p:spPr>
          <a:xfrm>
            <a:off x="7977225" y="1382487"/>
            <a:ext cx="2462175" cy="2798987"/>
          </a:xfrm>
          <a:prstGeom prst="rect">
            <a:avLst/>
          </a:prstGeom>
          <a:ln>
            <a:solidFill>
              <a:schemeClr val="tx1"/>
            </a:solidFill>
          </a:ln>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23631" b="5185"/>
          <a:stretch/>
        </p:blipFill>
        <p:spPr>
          <a:xfrm>
            <a:off x="5334000" y="1382487"/>
            <a:ext cx="2590800" cy="2798987"/>
          </a:xfrm>
          <a:prstGeom prst="rect">
            <a:avLst/>
          </a:prstGeom>
          <a:ln>
            <a:solidFill>
              <a:schemeClr val="tx1"/>
            </a:solidFill>
          </a:ln>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6972" t="1" b="792"/>
          <a:stretch/>
        </p:blipFill>
        <p:spPr>
          <a:xfrm>
            <a:off x="10515600" y="1382486"/>
            <a:ext cx="2852439" cy="2798987"/>
          </a:xfrm>
          <a:prstGeom prst="rect">
            <a:avLst/>
          </a:prstGeom>
          <a:ln>
            <a:solidFill>
              <a:schemeClr val="tx1"/>
            </a:solidFill>
          </a:ln>
        </p:spPr>
      </p:pic>
      <p:sp>
        <p:nvSpPr>
          <p:cNvPr id="12" name="TextBox 11"/>
          <p:cNvSpPr txBox="1"/>
          <p:nvPr/>
        </p:nvSpPr>
        <p:spPr>
          <a:xfrm>
            <a:off x="5350329" y="4343400"/>
            <a:ext cx="2438400" cy="330837"/>
          </a:xfrm>
          <a:prstGeom prst="rect">
            <a:avLst/>
          </a:prstGeom>
          <a:noFill/>
        </p:spPr>
        <p:txBody>
          <a:bodyPr wrap="square" rtlCol="0">
            <a:prstTxWarp prst="textPlain">
              <a:avLst/>
            </a:prstTxWarp>
            <a:spAutoFit/>
          </a:bodyPr>
          <a:lstStyle/>
          <a:p>
            <a:r>
              <a:rPr lang="en-US" b="1" dirty="0" smtClean="0">
                <a:latin typeface="Book Antiqua" pitchFamily="18" charset="0"/>
              </a:rPr>
              <a:t>The </a:t>
            </a:r>
            <a:r>
              <a:rPr lang="en-US" b="1" dirty="0" err="1" smtClean="0">
                <a:latin typeface="Book Antiqua" pitchFamily="18" charset="0"/>
              </a:rPr>
              <a:t>Batali</a:t>
            </a:r>
            <a:r>
              <a:rPr lang="en-US" b="1" dirty="0" smtClean="0">
                <a:latin typeface="Book Antiqua" pitchFamily="18" charset="0"/>
              </a:rPr>
              <a:t> Hill</a:t>
            </a:r>
            <a:endParaRPr lang="en-US" b="1" dirty="0">
              <a:latin typeface="Book Antiqua" pitchFamily="18" charset="0"/>
            </a:endParaRPr>
          </a:p>
        </p:txBody>
      </p:sp>
      <p:sp>
        <p:nvSpPr>
          <p:cNvPr id="13" name="TextBox 12"/>
          <p:cNvSpPr txBox="1"/>
          <p:nvPr/>
        </p:nvSpPr>
        <p:spPr>
          <a:xfrm>
            <a:off x="7977224" y="4285378"/>
            <a:ext cx="2462175" cy="500951"/>
          </a:xfrm>
          <a:prstGeom prst="rect">
            <a:avLst/>
          </a:prstGeom>
          <a:noFill/>
        </p:spPr>
        <p:txBody>
          <a:bodyPr wrap="square" rtlCol="0">
            <a:prstTxWarp prst="textPlain">
              <a:avLst/>
            </a:prstTxWarp>
            <a:spAutoFit/>
          </a:bodyPr>
          <a:lstStyle/>
          <a:p>
            <a:r>
              <a:rPr lang="en-US" sz="2000" b="1" dirty="0" smtClean="0">
                <a:latin typeface="Book Antiqua" pitchFamily="18" charset="0"/>
              </a:rPr>
              <a:t>The Kanchenjunga</a:t>
            </a:r>
            <a:endParaRPr lang="en-US" sz="2000" b="1" dirty="0">
              <a:latin typeface="Book Antiqua" pitchFamily="18" charset="0"/>
            </a:endParaRPr>
          </a:p>
        </p:txBody>
      </p:sp>
      <p:sp>
        <p:nvSpPr>
          <p:cNvPr id="14" name="TextBox 13"/>
          <p:cNvSpPr txBox="1"/>
          <p:nvPr/>
        </p:nvSpPr>
        <p:spPr>
          <a:xfrm>
            <a:off x="10482561" y="4191000"/>
            <a:ext cx="2852439" cy="423614"/>
          </a:xfrm>
          <a:prstGeom prst="rect">
            <a:avLst/>
          </a:prstGeom>
          <a:noFill/>
        </p:spPr>
        <p:txBody>
          <a:bodyPr wrap="square" rtlCol="0">
            <a:prstTxWarp prst="textPlain">
              <a:avLst/>
            </a:prstTxWarp>
            <a:spAutoFit/>
          </a:bodyPr>
          <a:lstStyle/>
          <a:p>
            <a:r>
              <a:rPr lang="en-US" b="1" dirty="0" smtClean="0">
                <a:latin typeface="Book Antiqua" pitchFamily="18" charset="0"/>
              </a:rPr>
              <a:t>The Padma river</a:t>
            </a:r>
            <a:endParaRPr lang="en-US" b="1" dirty="0">
              <a:latin typeface="Book Antiqua" pitchFamily="18" charset="0"/>
            </a:endParaRPr>
          </a:p>
        </p:txBody>
      </p:sp>
      <p:sp>
        <p:nvSpPr>
          <p:cNvPr id="15" name="TextBox 14"/>
          <p:cNvSpPr txBox="1"/>
          <p:nvPr/>
        </p:nvSpPr>
        <p:spPr>
          <a:xfrm>
            <a:off x="4267200" y="293914"/>
            <a:ext cx="4941112" cy="696686"/>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Capitalization-10</a:t>
            </a:r>
            <a:endParaRPr lang="en-US" b="1" u="sng" dirty="0">
              <a:latin typeface="Book Antiqua" pitchFamily="18" charset="0"/>
            </a:endParaRPr>
          </a:p>
        </p:txBody>
      </p:sp>
    </p:spTree>
    <p:extLst>
      <p:ext uri="{BB962C8B-B14F-4D97-AF65-F5344CB8AC3E}">
        <p14:creationId xmlns:p14="http://schemas.microsoft.com/office/powerpoint/2010/main" val="15685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2000" fill="hold"/>
                                        <p:tgtEl>
                                          <p:spTgt spid="8"/>
                                        </p:tgtEl>
                                        <p:attrNameLst>
                                          <p:attrName>ppt_w</p:attrName>
                                        </p:attrNameLst>
                                      </p:cBhvr>
                                      <p:tavLst>
                                        <p:tav tm="0">
                                          <p:val>
                                            <p:fltVal val="0"/>
                                          </p:val>
                                        </p:tav>
                                        <p:tav tm="100000">
                                          <p:val>
                                            <p:strVal val="#ppt_w"/>
                                          </p:val>
                                        </p:tav>
                                      </p:tavLst>
                                    </p:anim>
                                    <p:anim calcmode="lin" valueType="num">
                                      <p:cBhvr>
                                        <p:cTn id="14" dur="2000" fill="hold"/>
                                        <p:tgtEl>
                                          <p:spTgt spid="8"/>
                                        </p:tgtEl>
                                        <p:attrNameLst>
                                          <p:attrName>ppt_h</p:attrName>
                                        </p:attrNameLst>
                                      </p:cBhvr>
                                      <p:tavLst>
                                        <p:tav tm="0">
                                          <p:val>
                                            <p:fltVal val="0"/>
                                          </p:val>
                                        </p:tav>
                                        <p:tav tm="100000">
                                          <p:val>
                                            <p:strVal val="#ppt_h"/>
                                          </p:val>
                                        </p:tav>
                                      </p:tavLst>
                                    </p:anim>
                                    <p:animEffect transition="in" filter="fade">
                                      <p:cBhvr>
                                        <p:cTn id="15" dur="2000"/>
                                        <p:tgtEl>
                                          <p:spTgt spid="8"/>
                                        </p:tgtEl>
                                      </p:cBhvr>
                                    </p:animEffect>
                                  </p:childTnLst>
                                </p:cTn>
                              </p:par>
                            </p:childTnLst>
                          </p:cTn>
                        </p:par>
                        <p:par>
                          <p:cTn id="16" fill="hold">
                            <p:stCondLst>
                              <p:cond delay="4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Effect transition="in" filter="fade">
                                      <p:cBhvr>
                                        <p:cTn id="21" dur="2000"/>
                                        <p:tgtEl>
                                          <p:spTgt spid="10"/>
                                        </p:tgtEl>
                                      </p:cBhvr>
                                    </p:animEffect>
                                  </p:childTnLst>
                                </p:cTn>
                              </p:par>
                            </p:childTnLst>
                          </p:cTn>
                        </p:par>
                        <p:par>
                          <p:cTn id="22" fill="hold">
                            <p:stCondLst>
                              <p:cond delay="6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2000" fill="hold"/>
                                        <p:tgtEl>
                                          <p:spTgt spid="9"/>
                                        </p:tgtEl>
                                        <p:attrNameLst>
                                          <p:attrName>ppt_w</p:attrName>
                                        </p:attrNameLst>
                                      </p:cBhvr>
                                      <p:tavLst>
                                        <p:tav tm="0">
                                          <p:val>
                                            <p:fltVal val="0"/>
                                          </p:val>
                                        </p:tav>
                                        <p:tav tm="100000">
                                          <p:val>
                                            <p:strVal val="#ppt_w"/>
                                          </p:val>
                                        </p:tav>
                                      </p:tavLst>
                                    </p:anim>
                                    <p:anim calcmode="lin" valueType="num">
                                      <p:cBhvr>
                                        <p:cTn id="26" dur="2000" fill="hold"/>
                                        <p:tgtEl>
                                          <p:spTgt spid="9"/>
                                        </p:tgtEl>
                                        <p:attrNameLst>
                                          <p:attrName>ppt_h</p:attrName>
                                        </p:attrNameLst>
                                      </p:cBhvr>
                                      <p:tavLst>
                                        <p:tav tm="0">
                                          <p:val>
                                            <p:fltVal val="0"/>
                                          </p:val>
                                        </p:tav>
                                        <p:tav tm="100000">
                                          <p:val>
                                            <p:strVal val="#ppt_h"/>
                                          </p:val>
                                        </p:tav>
                                      </p:tavLst>
                                    </p:anim>
                                    <p:animEffect transition="in" filter="fade">
                                      <p:cBhvr>
                                        <p:cTn id="27" dur="2000"/>
                                        <p:tgtEl>
                                          <p:spTgt spid="9"/>
                                        </p:tgtEl>
                                      </p:cBhvr>
                                    </p:animEffect>
                                  </p:childTnLst>
                                </p:cTn>
                              </p:par>
                            </p:childTnLst>
                          </p:cTn>
                        </p:par>
                        <p:par>
                          <p:cTn id="28" fill="hold">
                            <p:stCondLst>
                              <p:cond delay="8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2000" fill="hold"/>
                                        <p:tgtEl>
                                          <p:spTgt spid="11"/>
                                        </p:tgtEl>
                                        <p:attrNameLst>
                                          <p:attrName>ppt_w</p:attrName>
                                        </p:attrNameLst>
                                      </p:cBhvr>
                                      <p:tavLst>
                                        <p:tav tm="0">
                                          <p:val>
                                            <p:fltVal val="0"/>
                                          </p:val>
                                        </p:tav>
                                        <p:tav tm="100000">
                                          <p:val>
                                            <p:strVal val="#ppt_w"/>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Effect transition="in" filter="fade">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2000"/>
                                        <p:tgtEl>
                                          <p:spTgt spid="6"/>
                                        </p:tgtEl>
                                      </p:cBhvr>
                                    </p:animEffect>
                                  </p:childTnLst>
                                </p:cTn>
                              </p:par>
                            </p:childTnLst>
                          </p:cTn>
                        </p:par>
                        <p:par>
                          <p:cTn id="39" fill="hold">
                            <p:stCondLst>
                              <p:cond delay="2000"/>
                            </p:stCondLst>
                            <p:childTnLst>
                              <p:par>
                                <p:cTn id="40" presetID="22" presetClass="entr" presetSubtype="2"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right)">
                                      <p:cBhvr>
                                        <p:cTn id="42" dur="2000"/>
                                        <p:tgtEl>
                                          <p:spTgt spid="3"/>
                                        </p:tgtEl>
                                      </p:cBhvr>
                                    </p:animEffect>
                                  </p:childTnLst>
                                </p:cTn>
                              </p:par>
                            </p:childTnLst>
                          </p:cTn>
                        </p:par>
                        <p:par>
                          <p:cTn id="43" fill="hold">
                            <p:stCondLst>
                              <p:cond delay="40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2000"/>
                                        <p:tgtEl>
                                          <p:spTgt spid="12"/>
                                        </p:tgtEl>
                                      </p:cBhvr>
                                    </p:animEffect>
                                  </p:childTnLst>
                                </p:cTn>
                              </p:par>
                            </p:childTnLst>
                          </p:cTn>
                        </p:par>
                        <p:par>
                          <p:cTn id="47" fill="hold">
                            <p:stCondLst>
                              <p:cond delay="6000"/>
                            </p:stCondLst>
                            <p:childTnLst>
                              <p:par>
                                <p:cTn id="48" presetID="2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right)">
                                      <p:cBhvr>
                                        <p:cTn id="50" dur="2000"/>
                                        <p:tgtEl>
                                          <p:spTgt spid="13"/>
                                        </p:tgtEl>
                                      </p:cBhvr>
                                    </p:animEffect>
                                  </p:childTnLst>
                                </p:cTn>
                              </p:par>
                            </p:childTnLst>
                          </p:cTn>
                        </p:par>
                        <p:par>
                          <p:cTn id="51" fill="hold">
                            <p:stCondLst>
                              <p:cond delay="80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2000" fill="hold"/>
                                        <p:tgtEl>
                                          <p:spTgt spid="7"/>
                                        </p:tgtEl>
                                        <p:attrNameLst>
                                          <p:attrName>ppt_w</p:attrName>
                                        </p:attrNameLst>
                                      </p:cBhvr>
                                      <p:tavLst>
                                        <p:tav tm="0">
                                          <p:val>
                                            <p:fltVal val="0"/>
                                          </p:val>
                                        </p:tav>
                                        <p:tav tm="100000">
                                          <p:val>
                                            <p:strVal val="#ppt_w"/>
                                          </p:val>
                                        </p:tav>
                                      </p:tavLst>
                                    </p:anim>
                                    <p:anim calcmode="lin" valueType="num">
                                      <p:cBhvr>
                                        <p:cTn id="60" dur="2000" fill="hold"/>
                                        <p:tgtEl>
                                          <p:spTgt spid="7"/>
                                        </p:tgtEl>
                                        <p:attrNameLst>
                                          <p:attrName>ppt_h</p:attrName>
                                        </p:attrNameLst>
                                      </p:cBhvr>
                                      <p:tavLst>
                                        <p:tav tm="0">
                                          <p:val>
                                            <p:fltVal val="0"/>
                                          </p:val>
                                        </p:tav>
                                        <p:tav tm="100000">
                                          <p:val>
                                            <p:strVal val="#ppt_h"/>
                                          </p:val>
                                        </p:tav>
                                      </p:tavLst>
                                    </p:anim>
                                    <p:animEffect transition="in" filter="fade">
                                      <p:cBhvr>
                                        <p:cTn id="6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67200" y="293914"/>
            <a:ext cx="4941112" cy="925286"/>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Capitalization-11</a:t>
            </a:r>
            <a:endParaRPr lang="en-US" b="1" u="sng" dirty="0">
              <a:latin typeface="Book Antiqua"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8000" contrast="40000"/>
                    </a14:imgEffect>
                  </a14:imgLayer>
                </a14:imgProps>
              </a:ext>
              <a:ext uri="{28A0092B-C50C-407E-A947-70E740481C1C}">
                <a14:useLocalDpi xmlns:a14="http://schemas.microsoft.com/office/drawing/2010/main" val="0"/>
              </a:ext>
            </a:extLst>
          </a:blip>
          <a:stretch>
            <a:fillRect/>
          </a:stretch>
        </p:blipFill>
        <p:spPr>
          <a:xfrm>
            <a:off x="3689756" y="1531620"/>
            <a:ext cx="6096000" cy="14630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3148453"/>
            <a:ext cx="10058400" cy="2718947"/>
          </a:xfrm>
          <a:prstGeom prst="rect">
            <a:avLst/>
          </a:prstGeom>
        </p:spPr>
      </p:pic>
      <p:sp>
        <p:nvSpPr>
          <p:cNvPr id="10" name="TextBox 9"/>
          <p:cNvSpPr txBox="1"/>
          <p:nvPr/>
        </p:nvSpPr>
        <p:spPr>
          <a:xfrm>
            <a:off x="533400" y="6019800"/>
            <a:ext cx="12649200" cy="685800"/>
          </a:xfrm>
          <a:prstGeom prst="rect">
            <a:avLst/>
          </a:prstGeom>
          <a:noFill/>
        </p:spPr>
        <p:txBody>
          <a:bodyPr wrap="square" rtlCol="0">
            <a:prstTxWarp prst="textPlain">
              <a:avLst/>
            </a:prstTxWarp>
            <a:spAutoFit/>
          </a:bodyPr>
          <a:lstStyle/>
          <a:p>
            <a:r>
              <a:rPr lang="en-US" b="1" dirty="0" smtClean="0">
                <a:latin typeface="Book Antiqua" pitchFamily="18" charset="0"/>
              </a:rPr>
              <a:t>First  letter of any institution should be </a:t>
            </a:r>
            <a:r>
              <a:rPr lang="en-US" b="1" dirty="0" smtClean="0">
                <a:latin typeface="Book Antiqua" pitchFamily="18" charset="0"/>
              </a:rPr>
              <a:t>a capital </a:t>
            </a:r>
            <a:r>
              <a:rPr lang="en-US" b="1" dirty="0" smtClean="0">
                <a:latin typeface="Book Antiqua" pitchFamily="18" charset="0"/>
              </a:rPr>
              <a:t>letter.</a:t>
            </a:r>
            <a:endParaRPr lang="en-US" b="1" dirty="0">
              <a:latin typeface="Book Antiqua" pitchFamily="18" charset="0"/>
            </a:endParaRPr>
          </a:p>
        </p:txBody>
      </p:sp>
    </p:spTree>
    <p:extLst>
      <p:ext uri="{BB962C8B-B14F-4D97-AF65-F5344CB8AC3E}">
        <p14:creationId xmlns:p14="http://schemas.microsoft.com/office/powerpoint/2010/main" val="396268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629400"/>
            <a:ext cx="12649200" cy="685800"/>
          </a:xfrm>
          <a:prstGeom prst="rect">
            <a:avLst/>
          </a:prstGeom>
          <a:noFill/>
        </p:spPr>
        <p:txBody>
          <a:bodyPr wrap="square" rtlCol="0">
            <a:prstTxWarp prst="textPlain">
              <a:avLst/>
            </a:prstTxWarp>
            <a:spAutoFit/>
          </a:bodyPr>
          <a:lstStyle/>
          <a:p>
            <a:r>
              <a:rPr lang="en-US" b="1" dirty="0" smtClean="0">
                <a:latin typeface="Book Antiqua" pitchFamily="18" charset="0"/>
              </a:rPr>
              <a:t>First  letter of any subject read in schools and colleges should be capital.</a:t>
            </a:r>
            <a:endParaRPr lang="en-US" b="1" dirty="0">
              <a:latin typeface="Book Antiqua"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7489" y="1524000"/>
            <a:ext cx="3526536" cy="4572000"/>
          </a:xfrm>
          <a:prstGeom prst="rect">
            <a:avLst/>
          </a:prstGeom>
          <a:ln>
            <a:solidFill>
              <a:schemeClr val="tx1"/>
            </a:solidFill>
          </a:ln>
        </p:spPr>
      </p:pic>
      <p:grpSp>
        <p:nvGrpSpPr>
          <p:cNvPr id="3" name="Group 2"/>
          <p:cNvGrpSpPr/>
          <p:nvPr/>
        </p:nvGrpSpPr>
        <p:grpSpPr>
          <a:xfrm>
            <a:off x="843643" y="1430788"/>
            <a:ext cx="3216729" cy="4571999"/>
            <a:chOff x="843643" y="1430788"/>
            <a:chExt cx="3216729" cy="4571999"/>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5067" r="14576"/>
            <a:stretch/>
          </p:blipFill>
          <p:spPr>
            <a:xfrm>
              <a:off x="843643" y="1430788"/>
              <a:ext cx="3216729" cy="4571999"/>
            </a:xfrm>
            <a:prstGeom prst="rect">
              <a:avLst/>
            </a:prstGeom>
          </p:spPr>
        </p:pic>
        <p:sp>
          <p:nvSpPr>
            <p:cNvPr id="6" name="TextBox 5"/>
            <p:cNvSpPr txBox="1"/>
            <p:nvPr/>
          </p:nvSpPr>
          <p:spPr>
            <a:xfrm>
              <a:off x="1676400" y="3716787"/>
              <a:ext cx="1828800" cy="1143000"/>
            </a:xfrm>
            <a:prstGeom prst="rect">
              <a:avLst/>
            </a:prstGeom>
            <a:noFill/>
          </p:spPr>
          <p:txBody>
            <a:bodyPr wrap="square" rtlCol="0">
              <a:prstTxWarp prst="textPlain">
                <a:avLst/>
              </a:prstTxWarp>
              <a:spAutoFit/>
            </a:bodyPr>
            <a:lstStyle/>
            <a:p>
              <a:pPr algn="ctr"/>
              <a:r>
                <a:rPr lang="en-US" b="1" dirty="0" smtClean="0">
                  <a:latin typeface="Book Antiqua" pitchFamily="18" charset="0"/>
                </a:rPr>
                <a:t>Bengali Literature</a:t>
              </a:r>
              <a:endParaRPr lang="en-US" b="1" dirty="0">
                <a:latin typeface="Book Antiqua" pitchFamily="18" charset="0"/>
              </a:endParaRPr>
            </a:p>
          </p:txBody>
        </p:sp>
      </p:grpSp>
      <p:grpSp>
        <p:nvGrpSpPr>
          <p:cNvPr id="10" name="Group 9"/>
          <p:cNvGrpSpPr/>
          <p:nvPr/>
        </p:nvGrpSpPr>
        <p:grpSpPr>
          <a:xfrm>
            <a:off x="5052005" y="1430788"/>
            <a:ext cx="3611989" cy="4595813"/>
            <a:chOff x="5052005" y="1430788"/>
            <a:chExt cx="3611989" cy="4595813"/>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2005" y="1430788"/>
              <a:ext cx="3611989" cy="4595813"/>
            </a:xfrm>
            <a:prstGeom prst="rect">
              <a:avLst/>
            </a:prstGeom>
          </p:spPr>
        </p:pic>
        <p:sp>
          <p:nvSpPr>
            <p:cNvPr id="8" name="Rectangle 7"/>
            <p:cNvSpPr/>
            <p:nvPr/>
          </p:nvSpPr>
          <p:spPr>
            <a:xfrm>
              <a:off x="5638800" y="1905000"/>
              <a:ext cx="2743200" cy="381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Book Antiqua" pitchFamily="18" charset="0"/>
                </a:rPr>
                <a:t>English For Today</a:t>
              </a:r>
              <a:endParaRPr lang="en-US" b="1" dirty="0">
                <a:latin typeface="Book Antiqua" pitchFamily="18" charset="0"/>
              </a:endParaRPr>
            </a:p>
          </p:txBody>
        </p:sp>
      </p:grpSp>
      <p:sp>
        <p:nvSpPr>
          <p:cNvPr id="9" name="TextBox 8"/>
          <p:cNvSpPr txBox="1"/>
          <p:nvPr/>
        </p:nvSpPr>
        <p:spPr>
          <a:xfrm>
            <a:off x="4267200" y="293914"/>
            <a:ext cx="4941112" cy="772886"/>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Capitalization-12</a:t>
            </a:r>
            <a:endParaRPr lang="en-US" b="1" u="sng" dirty="0">
              <a:latin typeface="Book Antiqua" pitchFamily="18" charset="0"/>
            </a:endParaRPr>
          </a:p>
        </p:txBody>
      </p:sp>
    </p:spTree>
    <p:extLst>
      <p:ext uri="{BB962C8B-B14F-4D97-AF65-F5344CB8AC3E}">
        <p14:creationId xmlns:p14="http://schemas.microsoft.com/office/powerpoint/2010/main" val="13183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87869"/>
            <a:ext cx="5955300" cy="5961396"/>
          </a:xfrm>
          <a:prstGeom prst="rect">
            <a:avLst/>
          </a:prstGeom>
        </p:spPr>
      </p:pic>
      <p:sp>
        <p:nvSpPr>
          <p:cNvPr id="5" name="TextBox 4"/>
          <p:cNvSpPr txBox="1"/>
          <p:nvPr/>
        </p:nvSpPr>
        <p:spPr>
          <a:xfrm>
            <a:off x="457200" y="1066800"/>
            <a:ext cx="3657600" cy="8382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Welcome</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35363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267200" y="293914"/>
            <a:ext cx="4941112" cy="925286"/>
          </a:xfrm>
          <a:prstGeom prst="rect">
            <a:avLst/>
          </a:prstGeom>
          <a:noFill/>
        </p:spPr>
        <p:txBody>
          <a:bodyPr wrap="square" rtlCol="0">
            <a:prstTxWarp prst="textPlain">
              <a:avLst/>
            </a:prstTxWarp>
            <a:spAutoFit/>
          </a:bodyPr>
          <a:lstStyle/>
          <a:p>
            <a:r>
              <a:rPr lang="en-US" b="1" u="sng" dirty="0" smtClean="0">
                <a:solidFill>
                  <a:schemeClr val="accent6">
                    <a:lumMod val="60000"/>
                    <a:lumOff val="40000"/>
                  </a:schemeClr>
                </a:solidFill>
                <a:latin typeface="Book Antiqua" pitchFamily="18" charset="0"/>
              </a:rPr>
              <a:t>Capitalization-13</a:t>
            </a:r>
            <a:endParaRPr lang="en-US" b="1" u="sng" dirty="0">
              <a:solidFill>
                <a:schemeClr val="accent6">
                  <a:lumMod val="60000"/>
                  <a:lumOff val="40000"/>
                </a:schemeClr>
              </a:solidFill>
              <a:latin typeface="Book Antiqua" pitchFamily="18" charset="0"/>
            </a:endParaRPr>
          </a:p>
        </p:txBody>
      </p:sp>
      <p:sp>
        <p:nvSpPr>
          <p:cNvPr id="3" name="TextBox 2"/>
          <p:cNvSpPr txBox="1"/>
          <p:nvPr/>
        </p:nvSpPr>
        <p:spPr>
          <a:xfrm>
            <a:off x="381000" y="1905000"/>
            <a:ext cx="3657600" cy="685800"/>
          </a:xfrm>
          <a:prstGeom prst="rect">
            <a:avLst/>
          </a:prstGeom>
          <a:noFill/>
        </p:spPr>
        <p:txBody>
          <a:bodyPr wrap="square" rtlCol="0">
            <a:prstTxWarp prst="textPlain">
              <a:avLst/>
            </a:prstTxWarp>
            <a:spAutoFit/>
          </a:bodyPr>
          <a:lstStyle/>
          <a:p>
            <a:r>
              <a:rPr lang="en-US" b="1" dirty="0" smtClean="0">
                <a:solidFill>
                  <a:srgbClr val="FFFF00"/>
                </a:solidFill>
                <a:latin typeface="Book Antiqua" pitchFamily="18" charset="0"/>
              </a:rPr>
              <a:t>The Titanic</a:t>
            </a:r>
            <a:endParaRPr lang="en-US" b="1" dirty="0">
              <a:solidFill>
                <a:srgbClr val="FFFF00"/>
              </a:solidFill>
              <a:latin typeface="Book Antiqua" pitchFamily="18" charset="0"/>
            </a:endParaRPr>
          </a:p>
        </p:txBody>
      </p:sp>
      <p:sp>
        <p:nvSpPr>
          <p:cNvPr id="4" name="TextBox 3"/>
          <p:cNvSpPr txBox="1"/>
          <p:nvPr/>
        </p:nvSpPr>
        <p:spPr>
          <a:xfrm>
            <a:off x="381000" y="6934200"/>
            <a:ext cx="13030200" cy="685800"/>
          </a:xfrm>
          <a:prstGeom prst="rect">
            <a:avLst/>
          </a:prstGeom>
          <a:noFill/>
        </p:spPr>
        <p:txBody>
          <a:bodyPr wrap="square" rtlCol="0">
            <a:prstTxWarp prst="textPlain">
              <a:avLst/>
            </a:prstTxWarp>
            <a:spAutoFit/>
          </a:bodyPr>
          <a:lstStyle/>
          <a:p>
            <a:r>
              <a:rPr lang="en-US" b="1" dirty="0" smtClean="0">
                <a:solidFill>
                  <a:srgbClr val="FFFF00"/>
                </a:solidFill>
                <a:latin typeface="Book Antiqua" pitchFamily="18" charset="0"/>
              </a:rPr>
              <a:t>Capital letter is used at the first letter of the word of a great ship.</a:t>
            </a:r>
            <a:endParaRPr lang="en-US" b="1" dirty="0">
              <a:solidFill>
                <a:srgbClr val="FFFF00"/>
              </a:solidFill>
              <a:latin typeface="Book Antiqua" pitchFamily="18" charset="0"/>
            </a:endParaRPr>
          </a:p>
        </p:txBody>
      </p:sp>
    </p:spTree>
    <p:extLst>
      <p:ext uri="{BB962C8B-B14F-4D97-AF65-F5344CB8AC3E}">
        <p14:creationId xmlns:p14="http://schemas.microsoft.com/office/powerpoint/2010/main" val="84502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TextBox 2"/>
          <p:cNvSpPr txBox="1"/>
          <p:nvPr/>
        </p:nvSpPr>
        <p:spPr>
          <a:xfrm>
            <a:off x="8915400" y="304800"/>
            <a:ext cx="4419600" cy="762000"/>
          </a:xfrm>
          <a:prstGeom prst="rect">
            <a:avLst/>
          </a:prstGeom>
          <a:noFill/>
        </p:spPr>
        <p:txBody>
          <a:bodyPr wrap="square" rtlCol="0">
            <a:prstTxWarp prst="textPlain">
              <a:avLst/>
            </a:prstTxWarp>
            <a:spAutoFit/>
          </a:bodyPr>
          <a:lstStyle/>
          <a:p>
            <a:r>
              <a:rPr lang="en-US" b="1" dirty="0" smtClean="0">
                <a:latin typeface="Book Antiqua" pitchFamily="18" charset="0"/>
              </a:rPr>
              <a:t>Bangladesh Railway</a:t>
            </a:r>
            <a:endParaRPr lang="en-US" b="1" dirty="0">
              <a:latin typeface="Book Antiqua" pitchFamily="18" charset="0"/>
            </a:endParaRPr>
          </a:p>
        </p:txBody>
      </p:sp>
      <p:grpSp>
        <p:nvGrpSpPr>
          <p:cNvPr id="7" name="Group 6"/>
          <p:cNvGrpSpPr/>
          <p:nvPr/>
        </p:nvGrpSpPr>
        <p:grpSpPr>
          <a:xfrm>
            <a:off x="0" y="7086600"/>
            <a:ext cx="13716000" cy="685800"/>
            <a:chOff x="0" y="7086600"/>
            <a:chExt cx="13716000" cy="685800"/>
          </a:xfrm>
        </p:grpSpPr>
        <p:sp>
          <p:nvSpPr>
            <p:cNvPr id="5" name="Rectangle 4"/>
            <p:cNvSpPr/>
            <p:nvPr/>
          </p:nvSpPr>
          <p:spPr>
            <a:xfrm>
              <a:off x="0" y="7086600"/>
              <a:ext cx="13716000" cy="685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381000" y="7086600"/>
              <a:ext cx="13030200" cy="685800"/>
            </a:xfrm>
            <a:prstGeom prst="rect">
              <a:avLst/>
            </a:prstGeom>
            <a:noFill/>
          </p:spPr>
          <p:txBody>
            <a:bodyPr wrap="square" rtlCol="0">
              <a:prstTxWarp prst="textPlain">
                <a:avLst/>
              </a:prstTxWarp>
              <a:spAutoFit/>
            </a:bodyPr>
            <a:lstStyle/>
            <a:p>
              <a:r>
                <a:rPr lang="en-US" b="1" dirty="0" smtClean="0">
                  <a:solidFill>
                    <a:srgbClr val="FFFF00"/>
                  </a:solidFill>
                  <a:latin typeface="Book Antiqua" pitchFamily="18" charset="0"/>
                </a:rPr>
                <a:t>Capital letter is used at the first letter of the word of an express.</a:t>
              </a:r>
              <a:endParaRPr lang="en-US" b="1" dirty="0">
                <a:solidFill>
                  <a:srgbClr val="FFFF00"/>
                </a:solidFill>
                <a:latin typeface="Book Antiqua" pitchFamily="18" charset="0"/>
              </a:endParaRPr>
            </a:p>
          </p:txBody>
        </p:sp>
      </p:gr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8804"/>
          <a:stretch/>
        </p:blipFill>
        <p:spPr>
          <a:xfrm>
            <a:off x="-228600" y="-762000"/>
            <a:ext cx="3733800" cy="1660071"/>
          </a:xfrm>
          <a:prstGeom prst="rect">
            <a:avLst/>
          </a:prstGeom>
        </p:spPr>
      </p:pic>
    </p:spTree>
    <p:extLst>
      <p:ext uri="{BB962C8B-B14F-4D97-AF65-F5344CB8AC3E}">
        <p14:creationId xmlns:p14="http://schemas.microsoft.com/office/powerpoint/2010/main" val="4304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457200"/>
            <a:ext cx="13030200" cy="6858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Capital letter is used at the first letter of the word of </a:t>
            </a:r>
            <a:r>
              <a:rPr lang="en-US" b="1" dirty="0" smtClean="0">
                <a:solidFill>
                  <a:schemeClr val="bg1"/>
                </a:solidFill>
                <a:latin typeface="Book Antiqua" pitchFamily="18" charset="0"/>
              </a:rPr>
              <a:t>nations.</a:t>
            </a:r>
            <a:endParaRPr lang="en-US" b="1" dirty="0">
              <a:solidFill>
                <a:schemeClr val="bg1"/>
              </a:solidFill>
              <a:latin typeface="Book Antiqua" pitchFamily="18" charset="0"/>
            </a:endParaRPr>
          </a:p>
        </p:txBody>
      </p:sp>
      <p:sp>
        <p:nvSpPr>
          <p:cNvPr id="3" name="TextBox 2"/>
          <p:cNvSpPr txBox="1"/>
          <p:nvPr/>
        </p:nvSpPr>
        <p:spPr>
          <a:xfrm>
            <a:off x="2590800" y="3216729"/>
            <a:ext cx="2590800" cy="7620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Indian</a:t>
            </a:r>
            <a:endParaRPr lang="en-US" b="1" dirty="0">
              <a:solidFill>
                <a:schemeClr val="bg1"/>
              </a:solidFill>
              <a:latin typeface="Book Antiqua" pitchFamily="18" charset="0"/>
            </a:endParaRPr>
          </a:p>
        </p:txBody>
      </p:sp>
    </p:spTree>
    <p:extLst>
      <p:ext uri="{BB962C8B-B14F-4D97-AF65-F5344CB8AC3E}">
        <p14:creationId xmlns:p14="http://schemas.microsoft.com/office/powerpoint/2010/main" val="113095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0" y="6721929"/>
            <a:ext cx="13716000" cy="685800"/>
            <a:chOff x="0" y="7086600"/>
            <a:chExt cx="13716000" cy="685800"/>
          </a:xfrm>
        </p:grpSpPr>
        <p:sp>
          <p:nvSpPr>
            <p:cNvPr id="3" name="Rectangle 2"/>
            <p:cNvSpPr/>
            <p:nvPr/>
          </p:nvSpPr>
          <p:spPr>
            <a:xfrm>
              <a:off x="0" y="7086600"/>
              <a:ext cx="13716000" cy="6858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4" name="TextBox 3"/>
            <p:cNvSpPr txBox="1"/>
            <p:nvPr/>
          </p:nvSpPr>
          <p:spPr>
            <a:xfrm>
              <a:off x="381000" y="7086600"/>
              <a:ext cx="13030200" cy="685800"/>
            </a:xfrm>
            <a:prstGeom prst="rect">
              <a:avLst/>
            </a:prstGeom>
            <a:noFill/>
          </p:spPr>
          <p:txBody>
            <a:bodyPr wrap="square" rtlCol="0">
              <a:prstTxWarp prst="textPlain">
                <a:avLst/>
              </a:prstTxWarp>
              <a:spAutoFit/>
            </a:bodyPr>
            <a:lstStyle/>
            <a:p>
              <a:r>
                <a:rPr lang="en-US" b="1" dirty="0" smtClean="0">
                  <a:solidFill>
                    <a:srgbClr val="FFFF00"/>
                  </a:solidFill>
                  <a:latin typeface="Book Antiqua" pitchFamily="18" charset="0"/>
                </a:rPr>
                <a:t>Capital letter is used at the first letter of the word of </a:t>
              </a:r>
              <a:r>
                <a:rPr lang="en-US" b="1" dirty="0" smtClean="0">
                  <a:solidFill>
                    <a:srgbClr val="FFFF00"/>
                  </a:solidFill>
                  <a:latin typeface="Book Antiqua" pitchFamily="18" charset="0"/>
                </a:rPr>
                <a:t>religions</a:t>
              </a:r>
              <a:r>
                <a:rPr lang="en-US" b="1" dirty="0" smtClean="0">
                  <a:solidFill>
                    <a:srgbClr val="FFFF00"/>
                  </a:solidFill>
                  <a:latin typeface="Book Antiqua" pitchFamily="18" charset="0"/>
                </a:rPr>
                <a:t>.</a:t>
              </a:r>
              <a:endParaRPr lang="en-US" b="1" dirty="0">
                <a:solidFill>
                  <a:srgbClr val="FFFF00"/>
                </a:solidFill>
                <a:latin typeface="Book Antiqua" pitchFamily="18"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71" y="1649186"/>
            <a:ext cx="6340719" cy="4096275"/>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486" y="1649186"/>
            <a:ext cx="6827125" cy="4096275"/>
          </a:xfrm>
          <a:prstGeom prst="rect">
            <a:avLst/>
          </a:prstGeom>
          <a:ln>
            <a:solidFill>
              <a:schemeClr val="tx1"/>
            </a:solidFill>
          </a:ln>
        </p:spPr>
      </p:pic>
      <p:sp>
        <p:nvSpPr>
          <p:cNvPr id="7" name="TextBox 6"/>
          <p:cNvSpPr txBox="1"/>
          <p:nvPr/>
        </p:nvSpPr>
        <p:spPr>
          <a:xfrm>
            <a:off x="4294414" y="381000"/>
            <a:ext cx="4941112" cy="925286"/>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Capitalization-15</a:t>
            </a:r>
            <a:endParaRPr lang="en-US" b="1" u="sng" dirty="0">
              <a:latin typeface="Book Antiqua" pitchFamily="18" charset="0"/>
            </a:endParaRPr>
          </a:p>
        </p:txBody>
      </p:sp>
      <p:sp>
        <p:nvSpPr>
          <p:cNvPr id="8" name="TextBox 7"/>
          <p:cNvSpPr txBox="1"/>
          <p:nvPr/>
        </p:nvSpPr>
        <p:spPr>
          <a:xfrm>
            <a:off x="1972930" y="5939135"/>
            <a:ext cx="2971800" cy="461665"/>
          </a:xfrm>
          <a:prstGeom prst="rect">
            <a:avLst/>
          </a:prstGeom>
          <a:noFill/>
        </p:spPr>
        <p:txBody>
          <a:bodyPr wrap="square" rtlCol="0">
            <a:prstTxWarp prst="textPlain">
              <a:avLst/>
            </a:prstTxWarp>
            <a:spAutoFit/>
          </a:bodyPr>
          <a:lstStyle/>
          <a:p>
            <a:r>
              <a:rPr lang="en-US" b="1" dirty="0" smtClean="0">
                <a:latin typeface="Book Antiqua" pitchFamily="18" charset="0"/>
              </a:rPr>
              <a:t>The Muslim</a:t>
            </a:r>
            <a:endParaRPr lang="en-US" b="1" dirty="0">
              <a:latin typeface="Book Antiqua" pitchFamily="18" charset="0"/>
            </a:endParaRPr>
          </a:p>
        </p:txBody>
      </p:sp>
      <p:sp>
        <p:nvSpPr>
          <p:cNvPr id="9" name="TextBox 8"/>
          <p:cNvSpPr txBox="1"/>
          <p:nvPr/>
        </p:nvSpPr>
        <p:spPr>
          <a:xfrm>
            <a:off x="8645148" y="5939135"/>
            <a:ext cx="2971800" cy="461665"/>
          </a:xfrm>
          <a:prstGeom prst="rect">
            <a:avLst/>
          </a:prstGeom>
          <a:noFill/>
        </p:spPr>
        <p:txBody>
          <a:bodyPr wrap="square" rtlCol="0">
            <a:prstTxWarp prst="textPlain">
              <a:avLst/>
            </a:prstTxWarp>
            <a:spAutoFit/>
          </a:bodyPr>
          <a:lstStyle/>
          <a:p>
            <a:r>
              <a:rPr lang="en-US" b="1" dirty="0" smtClean="0">
                <a:latin typeface="Book Antiqua" pitchFamily="18" charset="0"/>
              </a:rPr>
              <a:t>The Christian</a:t>
            </a:r>
            <a:endParaRPr lang="en-US" b="1" dirty="0">
              <a:latin typeface="Book Antiqua" pitchFamily="18" charset="0"/>
            </a:endParaRPr>
          </a:p>
        </p:txBody>
      </p:sp>
    </p:spTree>
    <p:extLst>
      <p:ext uri="{BB962C8B-B14F-4D97-AF65-F5344CB8AC3E}">
        <p14:creationId xmlns:p14="http://schemas.microsoft.com/office/powerpoint/2010/main" val="50754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2" name="TextBox 1"/>
          <p:cNvSpPr txBox="1"/>
          <p:nvPr/>
        </p:nvSpPr>
        <p:spPr>
          <a:xfrm>
            <a:off x="4294414" y="381000"/>
            <a:ext cx="4941112" cy="925286"/>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Capitalization-16</a:t>
            </a:r>
            <a:endParaRPr lang="en-US" b="1" u="sng" dirty="0">
              <a:latin typeface="Book Antiqua" pitchFamily="18" charset="0"/>
            </a:endParaRPr>
          </a:p>
        </p:txBody>
      </p:sp>
      <p:sp>
        <p:nvSpPr>
          <p:cNvPr id="5" name="TextBox 4"/>
          <p:cNvSpPr txBox="1"/>
          <p:nvPr/>
        </p:nvSpPr>
        <p:spPr>
          <a:xfrm>
            <a:off x="734716" y="6155871"/>
            <a:ext cx="12403063" cy="1387929"/>
          </a:xfrm>
          <a:prstGeom prst="rect">
            <a:avLst/>
          </a:prstGeom>
          <a:noFill/>
        </p:spPr>
        <p:txBody>
          <a:bodyPr wrap="square" rtlCol="0">
            <a:prstTxWarp prst="textPlain">
              <a:avLst/>
            </a:prstTxWarp>
            <a:spAutoFit/>
          </a:bodyPr>
          <a:lstStyle/>
          <a:p>
            <a:pPr algn="ctr"/>
            <a:r>
              <a:rPr lang="en-US" b="1" dirty="0" smtClean="0">
                <a:solidFill>
                  <a:srgbClr val="FFFF00"/>
                </a:solidFill>
                <a:latin typeface="Book Antiqua" pitchFamily="18" charset="0"/>
              </a:rPr>
              <a:t>Normally small letter is used </a:t>
            </a:r>
            <a:r>
              <a:rPr lang="en-US" b="1" dirty="0">
                <a:solidFill>
                  <a:srgbClr val="FFFF00"/>
                </a:solidFill>
                <a:latin typeface="Book Antiqua" pitchFamily="18" charset="0"/>
              </a:rPr>
              <a:t> </a:t>
            </a:r>
            <a:r>
              <a:rPr lang="en-US" b="1" dirty="0" smtClean="0">
                <a:solidFill>
                  <a:srgbClr val="FFFF00"/>
                </a:solidFill>
                <a:latin typeface="Book Antiqua" pitchFamily="18" charset="0"/>
              </a:rPr>
              <a:t>at the first letter of the world</a:t>
            </a:r>
          </a:p>
          <a:p>
            <a:pPr algn="ctr"/>
            <a:r>
              <a:rPr lang="en-US" b="1" dirty="0" smtClean="0">
                <a:solidFill>
                  <a:srgbClr val="FFFF00"/>
                </a:solidFill>
                <a:latin typeface="Book Antiqua" pitchFamily="18" charset="0"/>
              </a:rPr>
              <a:t>‘north-east-south-west’ but c</a:t>
            </a:r>
            <a:r>
              <a:rPr lang="en-US" b="1" dirty="0" smtClean="0">
                <a:solidFill>
                  <a:srgbClr val="FFFF00"/>
                </a:solidFill>
                <a:latin typeface="Book Antiqua" pitchFamily="18" charset="0"/>
              </a:rPr>
              <a:t>apital  letter </a:t>
            </a:r>
            <a:r>
              <a:rPr lang="en-US" b="1" dirty="0" smtClean="0">
                <a:solidFill>
                  <a:srgbClr val="FFFF00"/>
                </a:solidFill>
                <a:latin typeface="Book Antiqua" pitchFamily="18" charset="0"/>
              </a:rPr>
              <a:t>is used </a:t>
            </a:r>
            <a:r>
              <a:rPr lang="en-US" b="1" dirty="0" smtClean="0">
                <a:solidFill>
                  <a:srgbClr val="FFFF00"/>
                </a:solidFill>
                <a:latin typeface="Book Antiqua" pitchFamily="18" charset="0"/>
              </a:rPr>
              <a:t>when they mean region.</a:t>
            </a:r>
            <a:endParaRPr lang="en-US" b="1" dirty="0">
              <a:solidFill>
                <a:srgbClr val="FFFF00"/>
              </a:solidFill>
              <a:latin typeface="Book Antiqua" pitchFamily="18" charset="0"/>
            </a:endParaRPr>
          </a:p>
        </p:txBody>
      </p:sp>
      <p:sp>
        <p:nvSpPr>
          <p:cNvPr id="6" name="TextBox 5"/>
          <p:cNvSpPr txBox="1"/>
          <p:nvPr/>
        </p:nvSpPr>
        <p:spPr>
          <a:xfrm>
            <a:off x="5974980" y="2290464"/>
            <a:ext cx="7162800" cy="113853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The sun rises in the east. </a:t>
            </a:r>
          </a:p>
          <a:p>
            <a:r>
              <a:rPr lang="en-US" b="1" dirty="0" smtClean="0">
                <a:solidFill>
                  <a:schemeClr val="bg1"/>
                </a:solidFill>
                <a:latin typeface="Book Antiqua" pitchFamily="18" charset="0"/>
              </a:rPr>
              <a:t>He passed his whole life in the East.</a:t>
            </a:r>
            <a:endParaRPr lang="en-US" b="1" dirty="0">
              <a:solidFill>
                <a:schemeClr val="bg1"/>
              </a:solidFill>
              <a:latin typeface="Book Antiqua" pitchFamily="18" charset="0"/>
            </a:endParaRPr>
          </a:p>
        </p:txBody>
      </p:sp>
      <p:sp>
        <p:nvSpPr>
          <p:cNvPr id="7" name="Oval 6"/>
          <p:cNvSpPr/>
          <p:nvPr/>
        </p:nvSpPr>
        <p:spPr>
          <a:xfrm>
            <a:off x="9933214" y="2093268"/>
            <a:ext cx="1066800" cy="8023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130851" y="2740971"/>
            <a:ext cx="990600" cy="8023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51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6" presetClass="emph" presetSubtype="0" repeatCount="indefinite" fill="hold" grpId="1" nodeType="withEffect">
                                  <p:stCondLst>
                                    <p:cond delay="0"/>
                                  </p:stCondLst>
                                  <p:endCondLst>
                                    <p:cond evt="onNext" delay="0">
                                      <p:tgtEl>
                                        <p:sldTgt/>
                                      </p:tgtEl>
                                    </p:cond>
                                  </p:end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extBox 1"/>
          <p:cNvSpPr txBox="1"/>
          <p:nvPr/>
        </p:nvSpPr>
        <p:spPr>
          <a:xfrm>
            <a:off x="3124200" y="533399"/>
            <a:ext cx="7543800" cy="5486400"/>
          </a:xfrm>
          <a:prstGeom prst="rect">
            <a:avLst/>
          </a:prstGeom>
          <a:noFill/>
        </p:spPr>
        <p:txBody>
          <a:bodyPr wrap="square" rtlCol="0">
            <a:prstTxWarp prst="textArchUp">
              <a:avLst>
                <a:gd name="adj" fmla="val 11418291"/>
              </a:avLst>
            </a:prstTxWarp>
            <a:spAutoFit/>
          </a:bodyPr>
          <a:lstStyle/>
          <a:p>
            <a:pPr algn="ctr"/>
            <a:r>
              <a:rPr lang="en-US" sz="6600" b="1" dirty="0" smtClean="0">
                <a:solidFill>
                  <a:schemeClr val="bg1"/>
                </a:solidFill>
                <a:latin typeface="Book Antiqua" pitchFamily="18" charset="0"/>
              </a:rPr>
              <a:t>May Allah bless you.</a:t>
            </a:r>
            <a:endParaRPr lang="en-US" sz="6600" b="1" dirty="0">
              <a:solidFill>
                <a:schemeClr val="bg1"/>
              </a:solidFill>
              <a:latin typeface="Book Antiqua" pitchFamily="18" charset="0"/>
            </a:endParaRPr>
          </a:p>
        </p:txBody>
      </p:sp>
    </p:spTree>
    <p:extLst>
      <p:ext uri="{BB962C8B-B14F-4D97-AF65-F5344CB8AC3E}">
        <p14:creationId xmlns:p14="http://schemas.microsoft.com/office/powerpoint/2010/main" val="170844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2"/>
                                        </p:tgtEl>
                                        <p:attrNameLst>
                                          <p:attrName>ppt_y</p:attrName>
                                        </p:attrNameLst>
                                      </p:cBhvr>
                                      <p:tavLst>
                                        <p:tav tm="0">
                                          <p:val>
                                            <p:strVal val="#ppt_y"/>
                                          </p:val>
                                        </p:tav>
                                        <p:tav tm="100000">
                                          <p:val>
                                            <p:strVal val="#ppt_y"/>
                                          </p:val>
                                        </p:tav>
                                      </p:tavLst>
                                    </p:anim>
                                    <p:anim calcmode="lin" valueType="num">
                                      <p:cBhvr>
                                        <p:cTn id="9" dur="3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TextBox 1"/>
          <p:cNvSpPr txBox="1"/>
          <p:nvPr/>
        </p:nvSpPr>
        <p:spPr>
          <a:xfrm>
            <a:off x="3581400" y="381000"/>
            <a:ext cx="6934200" cy="685800"/>
          </a:xfrm>
          <a:prstGeom prst="rect">
            <a:avLst/>
          </a:prstGeom>
          <a:noFill/>
        </p:spPr>
        <p:txBody>
          <a:bodyPr wrap="square" rtlCol="0">
            <a:prstTxWarp prst="textPlain">
              <a:avLst/>
            </a:prstTxWarp>
            <a:spAutoFit/>
          </a:bodyPr>
          <a:lstStyle/>
          <a:p>
            <a:r>
              <a:rPr lang="en-US" b="1" u="sng" dirty="0" smtClean="0">
                <a:latin typeface="Book Antiqua" pitchFamily="18" charset="0"/>
              </a:rPr>
              <a:t>Identity of the  content builder</a:t>
            </a:r>
            <a:endParaRPr lang="en-US" b="1" u="sng" dirty="0">
              <a:latin typeface="Book Antiqua" pitchFamily="18" charset="0"/>
            </a:endParaRPr>
          </a:p>
        </p:txBody>
      </p:sp>
      <p:sp>
        <p:nvSpPr>
          <p:cNvPr id="3" name="TextBox 2"/>
          <p:cNvSpPr txBox="1"/>
          <p:nvPr/>
        </p:nvSpPr>
        <p:spPr>
          <a:xfrm>
            <a:off x="3581400" y="1524000"/>
            <a:ext cx="7848946" cy="2743200"/>
          </a:xfrm>
          <a:prstGeom prst="rect">
            <a:avLst/>
          </a:prstGeom>
          <a:noFill/>
        </p:spPr>
        <p:txBody>
          <a:bodyPr wrap="square" rtlCol="0">
            <a:prstTxWarp prst="textPlain">
              <a:avLst/>
            </a:prstTxWarp>
            <a:spAutoFit/>
          </a:bodyPr>
          <a:lstStyle/>
          <a:p>
            <a:r>
              <a:rPr lang="en-US" b="1" dirty="0" smtClean="0">
                <a:latin typeface="Book Antiqua" pitchFamily="18" charset="0"/>
              </a:rPr>
              <a:t>Md. </a:t>
            </a:r>
            <a:r>
              <a:rPr lang="en-US" b="1" dirty="0" err="1" smtClean="0">
                <a:latin typeface="Book Antiqua" pitchFamily="18" charset="0"/>
              </a:rPr>
              <a:t>Hasan</a:t>
            </a:r>
            <a:r>
              <a:rPr lang="en-US" b="1" dirty="0" smtClean="0">
                <a:latin typeface="Book Antiqua" pitchFamily="18" charset="0"/>
              </a:rPr>
              <a:t> </a:t>
            </a:r>
            <a:r>
              <a:rPr lang="en-US" b="1" dirty="0" err="1" smtClean="0">
                <a:latin typeface="Book Antiqua" pitchFamily="18" charset="0"/>
              </a:rPr>
              <a:t>Hafizur</a:t>
            </a:r>
            <a:r>
              <a:rPr lang="en-US" b="1" dirty="0" smtClean="0">
                <a:latin typeface="Book Antiqua" pitchFamily="18" charset="0"/>
              </a:rPr>
              <a:t> </a:t>
            </a:r>
            <a:r>
              <a:rPr lang="en-US" b="1" dirty="0" err="1" smtClean="0">
                <a:latin typeface="Book Antiqua" pitchFamily="18" charset="0"/>
              </a:rPr>
              <a:t>Rahman</a:t>
            </a:r>
            <a:endParaRPr lang="en-US" b="1" dirty="0" smtClean="0">
              <a:latin typeface="Book Antiqua" pitchFamily="18" charset="0"/>
            </a:endParaRPr>
          </a:p>
          <a:p>
            <a:r>
              <a:rPr lang="en-US" b="1" dirty="0" smtClean="0">
                <a:latin typeface="Book Antiqua" pitchFamily="18" charset="0"/>
              </a:rPr>
              <a:t>Lecturer &amp; Head of the Department (English)</a:t>
            </a:r>
          </a:p>
          <a:p>
            <a:r>
              <a:rPr lang="en-US" b="1" dirty="0" smtClean="0">
                <a:latin typeface="Book Antiqua" pitchFamily="18" charset="0"/>
              </a:rPr>
              <a:t>Cambrian School &amp; College, Dhaka</a:t>
            </a:r>
          </a:p>
          <a:p>
            <a:r>
              <a:rPr lang="en-US" b="1" dirty="0" smtClean="0">
                <a:latin typeface="Book Antiqua" pitchFamily="18" charset="0"/>
              </a:rPr>
              <a:t>Email: </a:t>
            </a:r>
            <a:r>
              <a:rPr lang="en-US" b="1" dirty="0" err="1" smtClean="0">
                <a:latin typeface="Book Antiqua" pitchFamily="18" charset="0"/>
              </a:rPr>
              <a:t>hasancambrian</a:t>
            </a:r>
            <a:r>
              <a:rPr lang="en-US" b="1" dirty="0" smtClean="0">
                <a:latin typeface="Book Antiqua" pitchFamily="18" charset="0"/>
              </a:rPr>
              <a:t>@ gamil.com</a:t>
            </a:r>
          </a:p>
          <a:p>
            <a:r>
              <a:rPr lang="en-US" b="1" dirty="0" smtClean="0">
                <a:latin typeface="Book Antiqua" pitchFamily="18" charset="0"/>
              </a:rPr>
              <a:t>Cell : 01717220115</a:t>
            </a:r>
            <a:endParaRPr lang="en-US" b="1" dirty="0">
              <a:latin typeface="Book Antiqua" pitchFamily="18" charset="0"/>
            </a:endParaRPr>
          </a:p>
        </p:txBody>
      </p:sp>
      <p:sp>
        <p:nvSpPr>
          <p:cNvPr id="4" name="TextBox 3"/>
          <p:cNvSpPr txBox="1"/>
          <p:nvPr/>
        </p:nvSpPr>
        <p:spPr>
          <a:xfrm>
            <a:off x="3505027" y="4800600"/>
            <a:ext cx="7086946" cy="1905000"/>
          </a:xfrm>
          <a:prstGeom prst="rect">
            <a:avLst/>
          </a:prstGeom>
          <a:noFill/>
        </p:spPr>
        <p:txBody>
          <a:bodyPr wrap="square" rtlCol="0">
            <a:prstTxWarp prst="textPlain">
              <a:avLst/>
            </a:prstTxWarp>
            <a:spAutoFit/>
          </a:bodyPr>
          <a:lstStyle/>
          <a:p>
            <a:r>
              <a:rPr lang="en-US" b="1" u="sng" dirty="0" smtClean="0">
                <a:latin typeface="Book Antiqua" pitchFamily="18" charset="0"/>
              </a:rPr>
              <a:t>Presentation made for class VI-IX</a:t>
            </a:r>
          </a:p>
          <a:p>
            <a:r>
              <a:rPr lang="en-US" b="1" dirty="0" smtClean="0">
                <a:latin typeface="Book Antiqua" pitchFamily="18" charset="0"/>
              </a:rPr>
              <a:t>English 2</a:t>
            </a:r>
            <a:r>
              <a:rPr lang="en-US" b="1" baseline="30000" dirty="0" smtClean="0">
                <a:latin typeface="Book Antiqua" pitchFamily="18" charset="0"/>
              </a:rPr>
              <a:t>nd</a:t>
            </a:r>
            <a:r>
              <a:rPr lang="en-US" b="1" dirty="0" smtClean="0">
                <a:latin typeface="Book Antiqua" pitchFamily="18" charset="0"/>
              </a:rPr>
              <a:t> paper</a:t>
            </a:r>
          </a:p>
          <a:p>
            <a:r>
              <a:rPr lang="en-US" b="1" dirty="0" smtClean="0">
                <a:latin typeface="Book Antiqua" pitchFamily="18" charset="0"/>
              </a:rPr>
              <a:t>Grammar</a:t>
            </a:r>
            <a:endParaRPr lang="en-US" b="1" dirty="0">
              <a:latin typeface="Book Antiqua" pitchFamily="18" charset="0"/>
            </a:endParaRPr>
          </a:p>
        </p:txBody>
      </p:sp>
    </p:spTree>
    <p:extLst>
      <p:ext uri="{BB962C8B-B14F-4D97-AF65-F5344CB8AC3E}">
        <p14:creationId xmlns:p14="http://schemas.microsoft.com/office/powerpoint/2010/main" val="321479103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Rectangle 2"/>
          <p:cNvSpPr/>
          <p:nvPr/>
        </p:nvSpPr>
        <p:spPr>
          <a:xfrm>
            <a:off x="941615" y="631370"/>
            <a:ext cx="11582400" cy="1752600"/>
          </a:xfrm>
          <a:prstGeom prst="rect">
            <a:avLst/>
          </a:prstGeom>
        </p:spPr>
        <p:txBody>
          <a:bodyPr wrap="square">
            <a:prstTxWarp prst="textPlain">
              <a:avLst/>
            </a:prstTxWarp>
            <a:spAutoFit/>
          </a:bodyPr>
          <a:lstStyle/>
          <a:p>
            <a:pPr lvl="0" algn="just"/>
            <a:r>
              <a:rPr lang="en-US" sz="2800" b="1" dirty="0" smtClean="0">
                <a:latin typeface="Book Antiqua" pitchFamily="18" charset="0"/>
              </a:rPr>
              <a:t>George </a:t>
            </a:r>
            <a:r>
              <a:rPr lang="en-US" sz="2800" b="1" dirty="0">
                <a:latin typeface="Book Antiqua" pitchFamily="18" charset="0"/>
              </a:rPr>
              <a:t>Bernard Shaw was born in Dublin in 1856. His father's family had been small landowners in Ireland since the late seventeenth century. He was awarded Nobel Prize for literature in November 1950.</a:t>
            </a:r>
          </a:p>
        </p:txBody>
      </p:sp>
      <p:sp>
        <p:nvSpPr>
          <p:cNvPr id="4" name="Rectangle 3"/>
          <p:cNvSpPr/>
          <p:nvPr/>
        </p:nvSpPr>
        <p:spPr>
          <a:xfrm>
            <a:off x="1001486" y="609600"/>
            <a:ext cx="11582400" cy="1752600"/>
          </a:xfrm>
          <a:prstGeom prst="rect">
            <a:avLst/>
          </a:prstGeom>
        </p:spPr>
        <p:txBody>
          <a:bodyPr wrap="square">
            <a:prstTxWarp prst="textPlain">
              <a:avLst/>
            </a:prstTxWarp>
            <a:spAutoFit/>
          </a:bodyPr>
          <a:lstStyle/>
          <a:p>
            <a:pPr lvl="0" algn="just"/>
            <a:r>
              <a:rPr lang="en-US" sz="2800" b="1" dirty="0" err="1">
                <a:latin typeface="Book Antiqua" pitchFamily="18" charset="0"/>
              </a:rPr>
              <a:t>g</a:t>
            </a:r>
            <a:r>
              <a:rPr lang="en-US" sz="2800" b="1" dirty="0" err="1" smtClean="0">
                <a:latin typeface="Book Antiqua" pitchFamily="18" charset="0"/>
              </a:rPr>
              <a:t>eorge</a:t>
            </a:r>
            <a:r>
              <a:rPr lang="en-US" sz="2800" b="1" dirty="0" smtClean="0">
                <a:latin typeface="Book Antiqua" pitchFamily="18" charset="0"/>
              </a:rPr>
              <a:t> </a:t>
            </a:r>
            <a:r>
              <a:rPr lang="en-US" sz="2800" b="1" dirty="0" err="1">
                <a:latin typeface="Book Antiqua" pitchFamily="18" charset="0"/>
              </a:rPr>
              <a:t>b</a:t>
            </a:r>
            <a:r>
              <a:rPr lang="en-US" sz="2800" b="1" dirty="0" err="1" smtClean="0">
                <a:latin typeface="Book Antiqua" pitchFamily="18" charset="0"/>
              </a:rPr>
              <a:t>ernard</a:t>
            </a:r>
            <a:r>
              <a:rPr lang="en-US" sz="2800" b="1" dirty="0" smtClean="0">
                <a:latin typeface="Book Antiqua" pitchFamily="18" charset="0"/>
              </a:rPr>
              <a:t> </a:t>
            </a:r>
            <a:r>
              <a:rPr lang="en-US" sz="2800" b="1" dirty="0" err="1">
                <a:latin typeface="Book Antiqua" pitchFamily="18" charset="0"/>
              </a:rPr>
              <a:t>s</a:t>
            </a:r>
            <a:r>
              <a:rPr lang="en-US" sz="2800" b="1" dirty="0" err="1" smtClean="0">
                <a:latin typeface="Book Antiqua" pitchFamily="18" charset="0"/>
              </a:rPr>
              <a:t>haw</a:t>
            </a:r>
            <a:r>
              <a:rPr lang="en-US" sz="2800" b="1" dirty="0" smtClean="0">
                <a:latin typeface="Book Antiqua" pitchFamily="18" charset="0"/>
              </a:rPr>
              <a:t> </a:t>
            </a:r>
            <a:r>
              <a:rPr lang="en-US" sz="2800" b="1" dirty="0">
                <a:latin typeface="Book Antiqua" pitchFamily="18" charset="0"/>
              </a:rPr>
              <a:t>was born in </a:t>
            </a:r>
            <a:r>
              <a:rPr lang="en-US" sz="2800" b="1" dirty="0" err="1" smtClean="0">
                <a:latin typeface="Book Antiqua" pitchFamily="18" charset="0"/>
              </a:rPr>
              <a:t>dublin</a:t>
            </a:r>
            <a:r>
              <a:rPr lang="en-US" sz="2800" b="1" dirty="0" smtClean="0">
                <a:latin typeface="Book Antiqua" pitchFamily="18" charset="0"/>
              </a:rPr>
              <a:t> </a:t>
            </a:r>
            <a:r>
              <a:rPr lang="en-US" sz="2800" b="1" dirty="0">
                <a:latin typeface="Book Antiqua" pitchFamily="18" charset="0"/>
              </a:rPr>
              <a:t>in 1856. </a:t>
            </a:r>
            <a:r>
              <a:rPr lang="en-US" sz="2800" b="1" dirty="0" smtClean="0">
                <a:latin typeface="Book Antiqua" pitchFamily="18" charset="0"/>
              </a:rPr>
              <a:t>his </a:t>
            </a:r>
            <a:r>
              <a:rPr lang="en-US" sz="2800" b="1" dirty="0">
                <a:latin typeface="Book Antiqua" pitchFamily="18" charset="0"/>
              </a:rPr>
              <a:t>father's family had been small landowners in </a:t>
            </a:r>
            <a:r>
              <a:rPr lang="en-US" sz="2800" b="1" dirty="0" err="1" smtClean="0">
                <a:latin typeface="Book Antiqua" pitchFamily="18" charset="0"/>
              </a:rPr>
              <a:t>ireland</a:t>
            </a:r>
            <a:r>
              <a:rPr lang="en-US" sz="2800" b="1" dirty="0" smtClean="0">
                <a:latin typeface="Book Antiqua" pitchFamily="18" charset="0"/>
              </a:rPr>
              <a:t> </a:t>
            </a:r>
            <a:r>
              <a:rPr lang="en-US" sz="2800" b="1" dirty="0">
                <a:latin typeface="Book Antiqua" pitchFamily="18" charset="0"/>
              </a:rPr>
              <a:t>since the late seventeenth century. </a:t>
            </a:r>
            <a:r>
              <a:rPr lang="en-US" sz="2800" b="1" dirty="0" smtClean="0">
                <a:latin typeface="Book Antiqua" pitchFamily="18" charset="0"/>
              </a:rPr>
              <a:t>he </a:t>
            </a:r>
            <a:r>
              <a:rPr lang="en-US" sz="2800" b="1" dirty="0">
                <a:latin typeface="Book Antiqua" pitchFamily="18" charset="0"/>
              </a:rPr>
              <a:t>was awarded </a:t>
            </a:r>
            <a:r>
              <a:rPr lang="en-US" sz="2800" b="1" dirty="0" err="1" smtClean="0">
                <a:latin typeface="Book Antiqua" pitchFamily="18" charset="0"/>
              </a:rPr>
              <a:t>nobel</a:t>
            </a:r>
            <a:r>
              <a:rPr lang="en-US" sz="2800" b="1" dirty="0" smtClean="0">
                <a:latin typeface="Book Antiqua" pitchFamily="18" charset="0"/>
              </a:rPr>
              <a:t> </a:t>
            </a:r>
            <a:r>
              <a:rPr lang="en-US" sz="2800" b="1" dirty="0">
                <a:latin typeface="Book Antiqua" pitchFamily="18" charset="0"/>
              </a:rPr>
              <a:t>p</a:t>
            </a:r>
            <a:r>
              <a:rPr lang="en-US" sz="2800" b="1" dirty="0" smtClean="0">
                <a:latin typeface="Book Antiqua" pitchFamily="18" charset="0"/>
              </a:rPr>
              <a:t>rize </a:t>
            </a:r>
            <a:r>
              <a:rPr lang="en-US" sz="2800" b="1" dirty="0">
                <a:latin typeface="Book Antiqua" pitchFamily="18" charset="0"/>
              </a:rPr>
              <a:t>for literature in </a:t>
            </a:r>
            <a:r>
              <a:rPr lang="en-US" sz="2800" b="1" dirty="0" err="1" smtClean="0">
                <a:latin typeface="Book Antiqua" pitchFamily="18" charset="0"/>
              </a:rPr>
              <a:t>november</a:t>
            </a:r>
            <a:r>
              <a:rPr lang="en-US" sz="2800" b="1" dirty="0" smtClean="0">
                <a:latin typeface="Book Antiqua" pitchFamily="18" charset="0"/>
              </a:rPr>
              <a:t> </a:t>
            </a:r>
            <a:r>
              <a:rPr lang="en-US" sz="2800" b="1" dirty="0">
                <a:latin typeface="Book Antiqua" pitchFamily="18" charset="0"/>
              </a:rPr>
              <a:t>1950.</a:t>
            </a:r>
          </a:p>
        </p:txBody>
      </p:sp>
      <p:sp>
        <p:nvSpPr>
          <p:cNvPr id="5" name="TextBox 4"/>
          <p:cNvSpPr txBox="1"/>
          <p:nvPr/>
        </p:nvSpPr>
        <p:spPr>
          <a:xfrm>
            <a:off x="2971800" y="2743200"/>
            <a:ext cx="6934200" cy="990600"/>
          </a:xfrm>
          <a:prstGeom prst="rect">
            <a:avLst/>
          </a:prstGeom>
          <a:noFill/>
        </p:spPr>
        <p:txBody>
          <a:bodyPr wrap="square" rtlCol="0">
            <a:prstTxWarp prst="textPlain">
              <a:avLst/>
            </a:prstTxWarp>
            <a:spAutoFit/>
          </a:bodyPr>
          <a:lstStyle/>
          <a:p>
            <a:r>
              <a:rPr lang="en-US" b="1" dirty="0" smtClean="0">
                <a:latin typeface="Book Antiqua" pitchFamily="18" charset="0"/>
              </a:rPr>
              <a:t>What have you observed?</a:t>
            </a:r>
            <a:endParaRPr lang="en-US" b="1" dirty="0">
              <a:latin typeface="Book Antiqua" pitchFamily="18" charset="0"/>
            </a:endParaRPr>
          </a:p>
        </p:txBody>
      </p:sp>
      <p:sp>
        <p:nvSpPr>
          <p:cNvPr id="6" name="TextBox 5"/>
          <p:cNvSpPr txBox="1"/>
          <p:nvPr/>
        </p:nvSpPr>
        <p:spPr>
          <a:xfrm>
            <a:off x="4773386" y="4038600"/>
            <a:ext cx="4038600" cy="838200"/>
          </a:xfrm>
          <a:prstGeom prst="rect">
            <a:avLst/>
          </a:prstGeom>
          <a:noFill/>
        </p:spPr>
        <p:txBody>
          <a:bodyPr wrap="square" rtlCol="0">
            <a:prstTxWarp prst="textPlain">
              <a:avLst/>
            </a:prstTxWarp>
            <a:spAutoFit/>
          </a:bodyPr>
          <a:lstStyle/>
          <a:p>
            <a:r>
              <a:rPr lang="en-US" b="1" dirty="0" smtClean="0">
                <a:latin typeface="Book Antiqua" pitchFamily="18" charset="0"/>
              </a:rPr>
              <a:t>Capitalization</a:t>
            </a:r>
            <a:endParaRPr lang="en-US" b="1" dirty="0">
              <a:latin typeface="Book Antiqua" pitchFamily="18" charset="0"/>
            </a:endParaRPr>
          </a:p>
        </p:txBody>
      </p:sp>
    </p:spTree>
    <p:extLst>
      <p:ext uri="{BB962C8B-B14F-4D97-AF65-F5344CB8AC3E}">
        <p14:creationId xmlns:p14="http://schemas.microsoft.com/office/powerpoint/2010/main" val="115567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2000"/>
                                        <p:tgtEl>
                                          <p:spTgt spid="4"/>
                                        </p:tgtEl>
                                        <p:attrNameLst>
                                          <p:attrName>ppt_w</p:attrName>
                                        </p:attrNameLst>
                                      </p:cBhvr>
                                      <p:tavLst>
                                        <p:tav tm="0">
                                          <p:val>
                                            <p:strVal val="ppt_w"/>
                                          </p:val>
                                        </p:tav>
                                        <p:tav tm="100000">
                                          <p:val>
                                            <p:fltVal val="0"/>
                                          </p:val>
                                        </p:tav>
                                      </p:tavLst>
                                    </p:anim>
                                    <p:anim calcmode="lin" valueType="num">
                                      <p:cBhvr>
                                        <p:cTn id="14" dur="2000"/>
                                        <p:tgtEl>
                                          <p:spTgt spid="4"/>
                                        </p:tgtEl>
                                        <p:attrNameLst>
                                          <p:attrName>ppt_h</p:attrName>
                                        </p:attrNameLst>
                                      </p:cBhvr>
                                      <p:tavLst>
                                        <p:tav tm="0">
                                          <p:val>
                                            <p:strVal val="ppt_h"/>
                                          </p:val>
                                        </p:tav>
                                        <p:tav tm="100000">
                                          <p:val>
                                            <p:fltVal val="0"/>
                                          </p:val>
                                        </p:tav>
                                      </p:tavLst>
                                    </p:anim>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2000" fill="hold"/>
                                        <p:tgtEl>
                                          <p:spTgt spid="3"/>
                                        </p:tgtEl>
                                        <p:attrNameLst>
                                          <p:attrName>ppt_w</p:attrName>
                                        </p:attrNameLst>
                                      </p:cBhvr>
                                      <p:tavLst>
                                        <p:tav tm="0">
                                          <p:val>
                                            <p:fltVal val="0"/>
                                          </p:val>
                                        </p:tav>
                                        <p:tav tm="100000">
                                          <p:val>
                                            <p:strVal val="#ppt_w"/>
                                          </p:val>
                                        </p:tav>
                                      </p:tavLst>
                                    </p:anim>
                                    <p:anim calcmode="lin" valueType="num">
                                      <p:cBhvr>
                                        <p:cTn id="21" dur="2000" fill="hold"/>
                                        <p:tgtEl>
                                          <p:spTgt spid="3"/>
                                        </p:tgtEl>
                                        <p:attrNameLst>
                                          <p:attrName>ppt_h</p:attrName>
                                        </p:attrNameLst>
                                      </p:cBhvr>
                                      <p:tavLst>
                                        <p:tav tm="0">
                                          <p:val>
                                            <p:fltVal val="0"/>
                                          </p:val>
                                        </p:tav>
                                        <p:tav tm="100000">
                                          <p:val>
                                            <p:strVal val="#ppt_h"/>
                                          </p:val>
                                        </p:tav>
                                      </p:tavLst>
                                    </p:anim>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Horizontal Scroll 1"/>
          <p:cNvSpPr/>
          <p:nvPr/>
        </p:nvSpPr>
        <p:spPr>
          <a:xfrm>
            <a:off x="3581400" y="990600"/>
            <a:ext cx="7848600" cy="2438400"/>
          </a:xfrm>
          <a:prstGeom prst="horizontalScroll">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sz="4800" b="1" dirty="0">
              <a:latin typeface="Book Antiqua" pitchFamily="18" charset="0"/>
            </a:endParaRPr>
          </a:p>
        </p:txBody>
      </p:sp>
      <p:sp>
        <p:nvSpPr>
          <p:cNvPr id="3" name="TextBox 2"/>
          <p:cNvSpPr txBox="1"/>
          <p:nvPr/>
        </p:nvSpPr>
        <p:spPr>
          <a:xfrm>
            <a:off x="4762500" y="1794301"/>
            <a:ext cx="5486400" cy="830997"/>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Our today’s lesson is-</a:t>
            </a:r>
            <a:endParaRPr lang="en-US" dirty="0">
              <a:solidFill>
                <a:schemeClr val="bg1"/>
              </a:solidFill>
            </a:endParaRPr>
          </a:p>
        </p:txBody>
      </p:sp>
      <p:sp>
        <p:nvSpPr>
          <p:cNvPr id="4" name="Oval 3"/>
          <p:cNvSpPr/>
          <p:nvPr/>
        </p:nvSpPr>
        <p:spPr>
          <a:xfrm>
            <a:off x="4484914" y="3483429"/>
            <a:ext cx="6324600" cy="18288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5" name="TextBox 4"/>
          <p:cNvSpPr txBox="1"/>
          <p:nvPr/>
        </p:nvSpPr>
        <p:spPr>
          <a:xfrm>
            <a:off x="5943600" y="4093029"/>
            <a:ext cx="3810000" cy="609600"/>
          </a:xfrm>
          <a:prstGeom prst="rect">
            <a:avLst/>
          </a:prstGeom>
          <a:noFill/>
        </p:spPr>
        <p:txBody>
          <a:bodyPr wrap="square" rtlCol="0">
            <a:prstTxWarp prst="textPlain">
              <a:avLst/>
            </a:prstTxWarp>
            <a:spAutoFit/>
          </a:bodyPr>
          <a:lstStyle/>
          <a:p>
            <a:r>
              <a:rPr lang="en-US" b="1" dirty="0" smtClean="0">
                <a:latin typeface="Book Antiqua" pitchFamily="18" charset="0"/>
              </a:rPr>
              <a:t>Capitalization</a:t>
            </a:r>
            <a:endParaRPr lang="en-US" b="1" dirty="0">
              <a:latin typeface="Book Antiqua" pitchFamily="18" charset="0"/>
            </a:endParaRPr>
          </a:p>
        </p:txBody>
      </p:sp>
    </p:spTree>
    <p:extLst>
      <p:ext uri="{BB962C8B-B14F-4D97-AF65-F5344CB8AC3E}">
        <p14:creationId xmlns:p14="http://schemas.microsoft.com/office/powerpoint/2010/main" val="416479186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3630386" y="762000"/>
            <a:ext cx="5562600" cy="762000"/>
          </a:xfrm>
          <a:prstGeom prst="rect">
            <a:avLst/>
          </a:prstGeom>
          <a:noFill/>
        </p:spPr>
        <p:txBody>
          <a:bodyPr wrap="square" rtlCol="0">
            <a:prstTxWarp prst="textPlain">
              <a:avLst/>
            </a:prstTxWarp>
            <a:spAutoFit/>
          </a:bodyPr>
          <a:lstStyle/>
          <a:p>
            <a:r>
              <a:rPr lang="en-US" b="1" u="sng" dirty="0" smtClean="0">
                <a:latin typeface="Book Antiqua" pitchFamily="18" charset="0"/>
              </a:rPr>
              <a:t>Learning outcomes</a:t>
            </a:r>
            <a:endParaRPr lang="en-US" b="1" u="sng" dirty="0">
              <a:latin typeface="Book Antiqua" pitchFamily="18" charset="0"/>
            </a:endParaRPr>
          </a:p>
        </p:txBody>
      </p:sp>
      <p:sp>
        <p:nvSpPr>
          <p:cNvPr id="3" name="TextBox 2"/>
          <p:cNvSpPr txBox="1"/>
          <p:nvPr/>
        </p:nvSpPr>
        <p:spPr>
          <a:xfrm>
            <a:off x="1371600" y="1981200"/>
            <a:ext cx="9067800" cy="1905000"/>
          </a:xfrm>
          <a:prstGeom prst="rect">
            <a:avLst/>
          </a:prstGeom>
          <a:noFill/>
        </p:spPr>
        <p:txBody>
          <a:bodyPr wrap="square" rtlCol="0">
            <a:prstTxWarp prst="textPlain">
              <a:avLst/>
            </a:prstTxWarp>
            <a:spAutoFit/>
          </a:bodyPr>
          <a:lstStyle/>
          <a:p>
            <a:r>
              <a:rPr lang="en-US" b="1" dirty="0" smtClean="0">
                <a:latin typeface="Book Antiqua" pitchFamily="18" charset="0"/>
              </a:rPr>
              <a:t>At the end of the lesson we will be able </a:t>
            </a:r>
            <a:r>
              <a:rPr lang="en-US" b="1" dirty="0" smtClean="0">
                <a:latin typeface="Book Antiqua" pitchFamily="18" charset="0"/>
              </a:rPr>
              <a:t>to-</a:t>
            </a:r>
          </a:p>
          <a:p>
            <a:pPr marL="342900" indent="-342900">
              <a:buFont typeface="Wingdings" pitchFamily="2" charset="2"/>
              <a:buChar char="Ø"/>
            </a:pPr>
            <a:r>
              <a:rPr lang="en-US" b="1" dirty="0">
                <a:latin typeface="Book Antiqua" pitchFamily="18" charset="0"/>
              </a:rPr>
              <a:t>i</a:t>
            </a:r>
            <a:r>
              <a:rPr lang="en-US" b="1" dirty="0" smtClean="0">
                <a:latin typeface="Book Antiqua" pitchFamily="18" charset="0"/>
              </a:rPr>
              <a:t>dentify the definition of capitalization</a:t>
            </a:r>
            <a:endParaRPr lang="en-US" b="1" dirty="0" smtClean="0">
              <a:latin typeface="Book Antiqua" pitchFamily="18" charset="0"/>
            </a:endParaRPr>
          </a:p>
          <a:p>
            <a:pPr marL="342900" indent="-342900">
              <a:buFont typeface="Wingdings" pitchFamily="2" charset="2"/>
              <a:buChar char="Ø"/>
            </a:pPr>
            <a:r>
              <a:rPr lang="en-US" b="1" dirty="0">
                <a:latin typeface="Book Antiqua" pitchFamily="18" charset="0"/>
              </a:rPr>
              <a:t>u</a:t>
            </a:r>
            <a:r>
              <a:rPr lang="en-US" b="1" dirty="0" smtClean="0">
                <a:latin typeface="Book Antiqua" pitchFamily="18" charset="0"/>
              </a:rPr>
              <a:t>se capitalization</a:t>
            </a:r>
            <a:endParaRPr lang="en-US" b="1" dirty="0">
              <a:latin typeface="Book Antiqua" pitchFamily="18" charset="0"/>
            </a:endParaRPr>
          </a:p>
        </p:txBody>
      </p:sp>
    </p:spTree>
    <p:extLst>
      <p:ext uri="{BB962C8B-B14F-4D97-AF65-F5344CB8AC3E}">
        <p14:creationId xmlns:p14="http://schemas.microsoft.com/office/powerpoint/2010/main" val="33658848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13" name="Rectangle 12"/>
          <p:cNvSpPr/>
          <p:nvPr/>
        </p:nvSpPr>
        <p:spPr>
          <a:xfrm>
            <a:off x="0" y="1"/>
            <a:ext cx="13716000" cy="1981199"/>
          </a:xfrm>
          <a:prstGeom prst="rect">
            <a:avLst/>
          </a:prstGeom>
          <a:solidFill>
            <a:srgbClr val="1D54E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934200"/>
            <a:ext cx="13716000" cy="83820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Box 1"/>
          <p:cNvSpPr txBox="1"/>
          <p:nvPr/>
        </p:nvSpPr>
        <p:spPr>
          <a:xfrm>
            <a:off x="4191000" y="0"/>
            <a:ext cx="4191000" cy="5334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What is capitalization?</a:t>
            </a:r>
            <a:endParaRPr lang="en-US" b="1" dirty="0">
              <a:solidFill>
                <a:schemeClr val="bg1"/>
              </a:solidFill>
              <a:latin typeface="Book Antiqua" pitchFamily="18" charset="0"/>
            </a:endParaRPr>
          </a:p>
        </p:txBody>
      </p:sp>
      <p:sp>
        <p:nvSpPr>
          <p:cNvPr id="3" name="TextBox 2"/>
          <p:cNvSpPr txBox="1"/>
          <p:nvPr/>
        </p:nvSpPr>
        <p:spPr>
          <a:xfrm>
            <a:off x="2057400" y="691247"/>
            <a:ext cx="10287000" cy="1175657"/>
          </a:xfrm>
          <a:prstGeom prst="rect">
            <a:avLst/>
          </a:prstGeom>
          <a:noFill/>
        </p:spPr>
        <p:txBody>
          <a:bodyPr wrap="square" rtlCol="0">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just"/>
            <a:r>
              <a:rPr lang="en-US"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d</a:t>
            </a:r>
            <a:r>
              <a:rPr lang="en-US"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haka</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  is the capital of </a:t>
            </a:r>
            <a:r>
              <a:rPr lang="en-US"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bangladesh</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 we  live in </a:t>
            </a:r>
            <a:r>
              <a:rPr lang="en-US"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dhaka</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 </a:t>
            </a:r>
          </a:p>
          <a:p>
            <a:pPr algn="just"/>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it is an old city. emperor  </a:t>
            </a:r>
            <a:r>
              <a:rPr lang="en-US"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jahangir</a:t>
            </a:r>
            <a:r>
              <a:rPr lang="en-US"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rPr>
              <a:t>  established this city.</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Book Antiqua" pitchFamily="18" charset="0"/>
            </a:endParaRPr>
          </a:p>
        </p:txBody>
      </p:sp>
      <p:sp>
        <p:nvSpPr>
          <p:cNvPr id="4" name="Rounded Rectangle 3"/>
          <p:cNvSpPr/>
          <p:nvPr/>
        </p:nvSpPr>
        <p:spPr>
          <a:xfrm>
            <a:off x="1981200" y="642260"/>
            <a:ext cx="1219200"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324600" y="625930"/>
            <a:ext cx="2286000"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0804071" y="609600"/>
            <a:ext cx="1235529"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730342" y="609600"/>
            <a:ext cx="566058"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884" y="1295403"/>
            <a:ext cx="1676400"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Rounded Rectangle 8"/>
          <p:cNvSpPr/>
          <p:nvPr/>
        </p:nvSpPr>
        <p:spPr>
          <a:xfrm>
            <a:off x="6754586" y="1279076"/>
            <a:ext cx="1676400"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10" name="Rounded Rectangle 9"/>
          <p:cNvSpPr/>
          <p:nvPr/>
        </p:nvSpPr>
        <p:spPr>
          <a:xfrm>
            <a:off x="1981200" y="1262746"/>
            <a:ext cx="381000" cy="58782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8600" y="7086601"/>
            <a:ext cx="13335000" cy="685800"/>
          </a:xfrm>
          <a:prstGeom prst="rect">
            <a:avLst/>
          </a:prstGeom>
          <a:noFill/>
        </p:spPr>
        <p:txBody>
          <a:bodyPr wrap="square" rtlCol="0">
            <a:prstTxWarp prst="textPlain">
              <a:avLst/>
            </a:prstTxWarp>
            <a:spAutoFit/>
          </a:bodyPr>
          <a:lstStyle/>
          <a:p>
            <a:r>
              <a:rPr lang="en-US" b="1" dirty="0" smtClean="0">
                <a:latin typeface="Book Antiqua" pitchFamily="18" charset="0"/>
              </a:rPr>
              <a:t>Capitalization means the method of using capital letters.</a:t>
            </a:r>
            <a:endParaRPr lang="en-US" b="1" dirty="0">
              <a:latin typeface="Book Antiqua" pitchFamily="18" charset="0"/>
            </a:endParaRPr>
          </a:p>
        </p:txBody>
      </p:sp>
    </p:spTree>
    <p:extLst>
      <p:ext uri="{BB962C8B-B14F-4D97-AF65-F5344CB8AC3E}">
        <p14:creationId xmlns:p14="http://schemas.microsoft.com/office/powerpoint/2010/main" val="42489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par>
                                <p:cTn id="36" presetID="26" presetClass="emph" presetSubtype="0" repeatCount="indefinite" fill="hold" grpId="1" nodeType="with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7"/>
                                        </p:tgtEl>
                                      </p:cBhvr>
                                    </p:animEffect>
                                    <p:animScale>
                                      <p:cBhvr>
                                        <p:cTn id="48" dur="250" autoRev="1" fill="hold"/>
                                        <p:tgtEl>
                                          <p:spTgt spid="7"/>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500" fill="hold"/>
                                        <p:tgtEl>
                                          <p:spTgt spid="6"/>
                                        </p:tgtEl>
                                        <p:attrNameLst>
                                          <p:attrName>ppt_w</p:attrName>
                                        </p:attrNameLst>
                                      </p:cBhvr>
                                      <p:tavLst>
                                        <p:tav tm="0">
                                          <p:val>
                                            <p:fltVal val="0"/>
                                          </p:val>
                                        </p:tav>
                                        <p:tav tm="100000">
                                          <p:val>
                                            <p:strVal val="#ppt_w"/>
                                          </p:val>
                                        </p:tav>
                                      </p:tavLst>
                                    </p:anim>
                                    <p:anim calcmode="lin" valueType="num">
                                      <p:cBhvr>
                                        <p:cTn id="54" dur="500" fill="hold"/>
                                        <p:tgtEl>
                                          <p:spTgt spid="6"/>
                                        </p:tgtEl>
                                        <p:attrNameLst>
                                          <p:attrName>ppt_h</p:attrName>
                                        </p:attrNameLst>
                                      </p:cBhvr>
                                      <p:tavLst>
                                        <p:tav tm="0">
                                          <p:val>
                                            <p:fltVal val="0"/>
                                          </p:val>
                                        </p:tav>
                                        <p:tav tm="100000">
                                          <p:val>
                                            <p:strVal val="#ppt_h"/>
                                          </p:val>
                                        </p:tav>
                                      </p:tavLst>
                                    </p:anim>
                                    <p:animEffect transition="in" filter="fade">
                                      <p:cBhvr>
                                        <p:cTn id="55" dur="500"/>
                                        <p:tgtEl>
                                          <p:spTgt spid="6"/>
                                        </p:tgtEl>
                                      </p:cBhvr>
                                    </p:animEffect>
                                  </p:childTnLst>
                                </p:cTn>
                              </p:par>
                              <p:par>
                                <p:cTn id="56" presetID="26" presetClass="emph" presetSubtype="0" repeatCount="indefinite" fill="hold" grpId="1" nodeType="withEffect">
                                  <p:stCondLst>
                                    <p:cond delay="0"/>
                                  </p:stCondLst>
                                  <p:childTnLst>
                                    <p:animEffect transition="out" filter="fade">
                                      <p:cBhvr>
                                        <p:cTn id="57" dur="500" tmFilter="0, 0; .2, .5; .8, .5; 1, 0"/>
                                        <p:tgtEl>
                                          <p:spTgt spid="6"/>
                                        </p:tgtEl>
                                      </p:cBhvr>
                                    </p:animEffect>
                                    <p:animScale>
                                      <p:cBhvr>
                                        <p:cTn id="58" dur="250" autoRev="1" fill="hold"/>
                                        <p:tgtEl>
                                          <p:spTgt spid="6"/>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par>
                                <p:cTn id="66" presetID="26" presetClass="emph" presetSubtype="0" repeatCount="indefinite" fill="hold" grpId="1"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par>
                                <p:cTn id="76" presetID="26" presetClass="emph" presetSubtype="0" repeatCount="indefinite" fill="hold" grpId="1" nodeType="withEffect">
                                  <p:stCondLst>
                                    <p:cond delay="0"/>
                                  </p:stCondLst>
                                  <p:childTnLst>
                                    <p:animEffect transition="out" filter="fade">
                                      <p:cBhvr>
                                        <p:cTn id="77" dur="500" tmFilter="0, 0; .2, .5; .8, .5; 1, 0"/>
                                        <p:tgtEl>
                                          <p:spTgt spid="8"/>
                                        </p:tgtEl>
                                      </p:cBhvr>
                                    </p:animEffect>
                                    <p:animScale>
                                      <p:cBhvr>
                                        <p:cTn id="78" dur="250" autoRev="1" fill="hold"/>
                                        <p:tgtEl>
                                          <p:spTgt spid="8"/>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 calcmode="lin" valueType="num">
                                      <p:cBhvr>
                                        <p:cTn id="83" dur="500" fill="hold"/>
                                        <p:tgtEl>
                                          <p:spTgt spid="9"/>
                                        </p:tgtEl>
                                        <p:attrNameLst>
                                          <p:attrName>ppt_w</p:attrName>
                                        </p:attrNameLst>
                                      </p:cBhvr>
                                      <p:tavLst>
                                        <p:tav tm="0">
                                          <p:val>
                                            <p:fltVal val="0"/>
                                          </p:val>
                                        </p:tav>
                                        <p:tav tm="100000">
                                          <p:val>
                                            <p:strVal val="#ppt_w"/>
                                          </p:val>
                                        </p:tav>
                                      </p:tavLst>
                                    </p:anim>
                                    <p:anim calcmode="lin" valueType="num">
                                      <p:cBhvr>
                                        <p:cTn id="84" dur="500" fill="hold"/>
                                        <p:tgtEl>
                                          <p:spTgt spid="9"/>
                                        </p:tgtEl>
                                        <p:attrNameLst>
                                          <p:attrName>ppt_h</p:attrName>
                                        </p:attrNameLst>
                                      </p:cBhvr>
                                      <p:tavLst>
                                        <p:tav tm="0">
                                          <p:val>
                                            <p:fltVal val="0"/>
                                          </p:val>
                                        </p:tav>
                                        <p:tav tm="100000">
                                          <p:val>
                                            <p:strVal val="#ppt_h"/>
                                          </p:val>
                                        </p:tav>
                                      </p:tavLst>
                                    </p:anim>
                                    <p:animEffect transition="in" filter="fade">
                                      <p:cBhvr>
                                        <p:cTn id="85" dur="500"/>
                                        <p:tgtEl>
                                          <p:spTgt spid="9"/>
                                        </p:tgtEl>
                                      </p:cBhvr>
                                    </p:animEffect>
                                  </p:childTnLst>
                                </p:cTn>
                              </p:par>
                              <p:par>
                                <p:cTn id="86" presetID="26" presetClass="emph" presetSubtype="0" repeatCount="indefinite" fill="hold" grpId="1" nodeType="withEffect">
                                  <p:stCondLst>
                                    <p:cond delay="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par>
                          <p:cTn id="94" fill="hold">
                            <p:stCondLst>
                              <p:cond delay="500"/>
                            </p:stCondLst>
                            <p:childTnLst>
                              <p:par>
                                <p:cTn id="95" presetID="22" presetClass="entr" presetSubtype="2" fill="hold" grpId="0" nodeType="after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right)">
                                      <p:cBhvr>
                                        <p:cTn id="9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2" grpId="0"/>
      <p:bldP spid="3"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495800" y="152400"/>
            <a:ext cx="3886200" cy="6858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Capitalization-1</a:t>
            </a:r>
            <a:endParaRPr lang="en-US" b="1" u="sng" dirty="0">
              <a:latin typeface="Book Antiqua" pitchFamily="18" charset="0"/>
            </a:endParaRPr>
          </a:p>
        </p:txBody>
      </p:sp>
      <p:sp>
        <p:nvSpPr>
          <p:cNvPr id="3" name="TextBox 2"/>
          <p:cNvSpPr txBox="1"/>
          <p:nvPr/>
        </p:nvSpPr>
        <p:spPr>
          <a:xfrm>
            <a:off x="7505700" y="2514600"/>
            <a:ext cx="5943600" cy="6858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t</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rPr>
              <a:t>he fish curry looks appetizing.</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 Antiqua"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219200"/>
            <a:ext cx="6847769" cy="4476750"/>
          </a:xfrm>
          <a:prstGeom prst="rect">
            <a:avLst/>
          </a:prstGeom>
          <a:ln>
            <a:solidFill>
              <a:schemeClr val="tx1"/>
            </a:solidFill>
          </a:ln>
        </p:spPr>
      </p:pic>
      <p:sp>
        <p:nvSpPr>
          <p:cNvPr id="5" name="TextBox 4"/>
          <p:cNvSpPr txBox="1"/>
          <p:nvPr/>
        </p:nvSpPr>
        <p:spPr>
          <a:xfrm>
            <a:off x="7505700" y="3733800"/>
            <a:ext cx="5943600" cy="685800"/>
          </a:xfrm>
          <a:prstGeom prst="rect">
            <a:avLst/>
          </a:prstGeom>
          <a:noFill/>
        </p:spPr>
        <p:txBody>
          <a:bodyPr wrap="square" rtlCol="0">
            <a:prstTxWarp prst="textPlain">
              <a:avLst/>
            </a:prstTxWarp>
            <a:spAutoFit/>
          </a:bodyPr>
          <a:lstStyle/>
          <a:p>
            <a:r>
              <a:rPr lang="en-US" b="1" dirty="0" smtClean="0">
                <a:ln w="18000">
                  <a:solidFill>
                    <a:schemeClr val="accent2">
                      <a:satMod val="140000"/>
                    </a:schemeClr>
                  </a:solidFill>
                  <a:prstDash val="solid"/>
                  <a:miter lim="800000"/>
                </a:ln>
                <a:solidFill>
                  <a:sysClr val="windowText" lastClr="000000"/>
                </a:solidFill>
                <a:effectLst>
                  <a:outerShdw blurRad="25500" dist="23000" dir="7020000" algn="tl">
                    <a:srgbClr val="000000">
                      <a:alpha val="50000"/>
                    </a:srgbClr>
                  </a:outerShdw>
                </a:effectLst>
                <a:latin typeface="Book Antiqua" pitchFamily="18" charset="0"/>
              </a:rPr>
              <a:t>The fish curry looks appetizing.</a:t>
            </a:r>
            <a:endParaRPr lang="en-US" b="1" dirty="0">
              <a:ln w="18000">
                <a:solidFill>
                  <a:schemeClr val="accent2">
                    <a:satMod val="140000"/>
                  </a:schemeClr>
                </a:solidFill>
                <a:prstDash val="solid"/>
                <a:miter lim="800000"/>
              </a:ln>
              <a:solidFill>
                <a:sysClr val="windowText" lastClr="000000"/>
              </a:solidFill>
              <a:effectLst>
                <a:outerShdw blurRad="25500" dist="23000" dir="7020000" algn="tl">
                  <a:srgbClr val="000000">
                    <a:alpha val="50000"/>
                  </a:srgbClr>
                </a:outerShdw>
              </a:effectLst>
              <a:latin typeface="Book Antiqua" pitchFamily="18" charset="0"/>
            </a:endParaRPr>
          </a:p>
        </p:txBody>
      </p:sp>
      <p:sp>
        <p:nvSpPr>
          <p:cNvPr id="6" name="TextBox 5"/>
          <p:cNvSpPr txBox="1"/>
          <p:nvPr/>
        </p:nvSpPr>
        <p:spPr>
          <a:xfrm>
            <a:off x="381000" y="6400800"/>
            <a:ext cx="12954000" cy="685800"/>
          </a:xfrm>
          <a:prstGeom prst="rect">
            <a:avLst/>
          </a:prstGeom>
          <a:noFill/>
        </p:spPr>
        <p:txBody>
          <a:bodyPr wrap="square" rtlCol="0">
            <a:prstTxWarp prst="textPlain">
              <a:avLst/>
            </a:prstTxWarp>
            <a:spAutoFit/>
          </a:bodyPr>
          <a:lstStyle/>
          <a:p>
            <a:r>
              <a:rPr lang="en-US" b="1" dirty="0" smtClean="0">
                <a:latin typeface="Book Antiqua" pitchFamily="18" charset="0"/>
              </a:rPr>
              <a:t>The first letter of the sentence should be capital.</a:t>
            </a:r>
            <a:endParaRPr lang="en-US" b="1" dirty="0">
              <a:latin typeface="Book Antiqua" pitchFamily="18" charset="0"/>
            </a:endParaRPr>
          </a:p>
        </p:txBody>
      </p:sp>
      <p:sp>
        <p:nvSpPr>
          <p:cNvPr id="7" name="Rounded Rectangle 6"/>
          <p:cNvSpPr/>
          <p:nvPr/>
        </p:nvSpPr>
        <p:spPr>
          <a:xfrm>
            <a:off x="7391400" y="2481942"/>
            <a:ext cx="762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07729" y="3646716"/>
            <a:ext cx="865414"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9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6" presetClass="emph" presetSubtype="0" repeatCount="indefinite" fill="hold" grpId="1" nodeType="withEffect">
                                  <p:stCondLst>
                                    <p:cond delay="0"/>
                                  </p:stCondLst>
                                  <p:endCondLst>
                                    <p:cond evt="onNext" delay="0">
                                      <p:tgtEl>
                                        <p:sldTgt/>
                                      </p:tgtEl>
                                    </p:cond>
                                  </p:end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26" presetClass="emph" presetSubtype="0" repeatCount="indefinite" fill="hold" grpId="1" nodeType="withEffect">
                                  <p:stCondLst>
                                    <p:cond delay="0"/>
                                  </p:stCondLst>
                                  <p:endCondLst>
                                    <p:cond evt="onNext" delay="0">
                                      <p:tgtEl>
                                        <p:sldTgt/>
                                      </p:tgtEl>
                                    </p:cond>
                                  </p:endCondLst>
                                  <p:childTnLst>
                                    <p:animEffect transition="out" filter="fade">
                                      <p:cBhvr>
                                        <p:cTn id="38" dur="500" tmFilter="0, 0; .2, .5; .8, .5; 1, 0"/>
                                        <p:tgtEl>
                                          <p:spTgt spid="8"/>
                                        </p:tgtEl>
                                      </p:cBhvr>
                                    </p:animEffect>
                                    <p:animScale>
                                      <p:cBhvr>
                                        <p:cTn id="39" dur="250" autoRev="1" fill="hold"/>
                                        <p:tgtEl>
                                          <p:spTgt spid="8"/>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4343400" y="838200"/>
            <a:ext cx="4343400" cy="914400"/>
          </a:xfrm>
          <a:prstGeom prst="rect">
            <a:avLst/>
          </a:prstGeom>
          <a:noFill/>
        </p:spPr>
        <p:txBody>
          <a:bodyPr wrap="square" rtlCol="0">
            <a:prstTxWarp prst="textPlain">
              <a:avLst/>
            </a:prstTxWarp>
            <a:spAutoFit/>
          </a:bodyPr>
          <a:lstStyle/>
          <a:p>
            <a:r>
              <a:rPr lang="en-US" b="1" u="sng" dirty="0" smtClean="0">
                <a:latin typeface="Book Antiqua" pitchFamily="18" charset="0"/>
              </a:rPr>
              <a:t>Capitalization-2</a:t>
            </a:r>
            <a:endParaRPr lang="en-US" b="1" u="sng" dirty="0">
              <a:latin typeface="Book Antiqua" pitchFamily="18" charset="0"/>
            </a:endParaRPr>
          </a:p>
        </p:txBody>
      </p:sp>
      <p:sp>
        <p:nvSpPr>
          <p:cNvPr id="3" name="TextBox 2"/>
          <p:cNvSpPr txBox="1"/>
          <p:nvPr/>
        </p:nvSpPr>
        <p:spPr>
          <a:xfrm>
            <a:off x="1504950" y="2514600"/>
            <a:ext cx="10706100" cy="2286000"/>
          </a:xfrm>
          <a:prstGeom prst="rect">
            <a:avLst/>
          </a:prstGeom>
          <a:noFill/>
        </p:spPr>
        <p:txBody>
          <a:bodyPr wrap="squar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effectLst>
                  <a:outerShdw blurRad="76200" dist="50800" dir="5400000" algn="tl" rotWithShape="0">
                    <a:srgbClr val="000000">
                      <a:alpha val="65000"/>
                    </a:srgbClr>
                  </a:outerShdw>
                </a:effectLst>
                <a:latin typeface="Book Antiqua" pitchFamily="18" charset="0"/>
              </a:rPr>
              <a:t>The music in my heart I bore</a:t>
            </a:r>
          </a:p>
          <a:p>
            <a:pPr algn="ctr"/>
            <a:r>
              <a:rPr lang="en-US" b="1" spc="50" dirty="0" smtClean="0">
                <a:ln w="11430"/>
                <a:effectLst>
                  <a:outerShdw blurRad="76200" dist="50800" dir="5400000" algn="tl" rotWithShape="0">
                    <a:srgbClr val="000000">
                      <a:alpha val="65000"/>
                    </a:srgbClr>
                  </a:outerShdw>
                </a:effectLst>
                <a:latin typeface="Book Antiqua" pitchFamily="18" charset="0"/>
              </a:rPr>
              <a:t>Long after it was heard no more.</a:t>
            </a:r>
            <a:endParaRPr lang="en-US" b="1" spc="50" dirty="0">
              <a:ln w="11430"/>
              <a:effectLst>
                <a:outerShdw blurRad="76200" dist="50800" dir="5400000" algn="tl" rotWithShape="0">
                  <a:srgbClr val="000000">
                    <a:alpha val="65000"/>
                  </a:srgbClr>
                </a:outerShdw>
              </a:effectLst>
              <a:latin typeface="Book Antiqua" pitchFamily="18" charset="0"/>
            </a:endParaRPr>
          </a:p>
        </p:txBody>
      </p:sp>
      <p:sp>
        <p:nvSpPr>
          <p:cNvPr id="6" name="TextBox 5"/>
          <p:cNvSpPr txBox="1"/>
          <p:nvPr/>
        </p:nvSpPr>
        <p:spPr>
          <a:xfrm>
            <a:off x="381000" y="6400800"/>
            <a:ext cx="12954000" cy="685800"/>
          </a:xfrm>
          <a:prstGeom prst="rect">
            <a:avLst/>
          </a:prstGeom>
          <a:noFill/>
        </p:spPr>
        <p:txBody>
          <a:bodyPr wrap="square" rtlCol="0">
            <a:prstTxWarp prst="textPlain">
              <a:avLst/>
            </a:prstTxWarp>
            <a:spAutoFit/>
          </a:bodyPr>
          <a:lstStyle/>
          <a:p>
            <a:r>
              <a:rPr lang="en-US" b="1" dirty="0" smtClean="0">
                <a:latin typeface="Book Antiqua" pitchFamily="18" charset="0"/>
              </a:rPr>
              <a:t>The first letter of each sentence should be capital in all the English poems.</a:t>
            </a:r>
            <a:endParaRPr lang="en-US" b="1" dirty="0">
              <a:latin typeface="Book Antiqua" pitchFamily="18" charset="0"/>
            </a:endParaRPr>
          </a:p>
        </p:txBody>
      </p:sp>
      <p:sp>
        <p:nvSpPr>
          <p:cNvPr id="5" name="Rounded Rectangle 4"/>
          <p:cNvSpPr/>
          <p:nvPr/>
        </p:nvSpPr>
        <p:spPr>
          <a:xfrm>
            <a:off x="1981200" y="2438400"/>
            <a:ext cx="1447800" cy="914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95400" y="3733800"/>
            <a:ext cx="1981200" cy="1219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86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6" presetClass="emph" presetSubtype="0" repeatCount="indefinite" fill="hold" grpId="1" nodeType="withEffect">
                                  <p:stCondLst>
                                    <p:cond delay="0"/>
                                  </p:stCondLst>
                                  <p:endCondLst>
                                    <p:cond evt="onNext" delay="0">
                                      <p:tgtEl>
                                        <p:sldTgt/>
                                      </p:tgtEl>
                                    </p:cond>
                                  </p:end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6" presetClass="emph" presetSubtype="0" repeatCount="indefinite" fill="hold" grpId="1" nodeType="withEffect">
                                  <p:stCondLst>
                                    <p:cond delay="0"/>
                                  </p:stCondLst>
                                  <p:endCondLst>
                                    <p:cond evt="onNext" delay="0">
                                      <p:tgtEl>
                                        <p:sldTgt/>
                                      </p:tgtEl>
                                    </p:cond>
                                  </p:end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animBg="1"/>
      <p:bldP spid="5" grpId="1" animBg="1"/>
      <p:bldP spid="7" grpId="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807</Words>
  <Application>Microsoft Office PowerPoint</Application>
  <PresentationFormat>Custom</PresentationFormat>
  <Paragraphs>130</Paragraphs>
  <Slides>25</Slides>
  <Notes>15</Notes>
  <HiddenSlides>1</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46</cp:revision>
  <dcterms:created xsi:type="dcterms:W3CDTF">2015-11-23T15:57:47Z</dcterms:created>
  <dcterms:modified xsi:type="dcterms:W3CDTF">2015-11-29T11:00:03Z</dcterms:modified>
</cp:coreProperties>
</file>